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3" r:id="rId1"/>
  </p:sldMasterIdLst>
  <p:notesMasterIdLst>
    <p:notesMasterId r:id="rId75"/>
  </p:notesMasterIdLst>
  <p:sldIdLst>
    <p:sldId id="1999" r:id="rId2"/>
    <p:sldId id="2127" r:id="rId3"/>
    <p:sldId id="2013" r:id="rId4"/>
    <p:sldId id="2194" r:id="rId5"/>
    <p:sldId id="2221" r:id="rId6"/>
    <p:sldId id="2128" r:id="rId7"/>
    <p:sldId id="2217" r:id="rId8"/>
    <p:sldId id="2215" r:id="rId9"/>
    <p:sldId id="2095" r:id="rId10"/>
    <p:sldId id="2096" r:id="rId11"/>
    <p:sldId id="2211" r:id="rId12"/>
    <p:sldId id="2099" r:id="rId13"/>
    <p:sldId id="2103" r:id="rId14"/>
    <p:sldId id="2104" r:id="rId15"/>
    <p:sldId id="2040" r:id="rId16"/>
    <p:sldId id="2019" r:id="rId17"/>
    <p:sldId id="2212" r:id="rId18"/>
    <p:sldId id="2145" r:id="rId19"/>
    <p:sldId id="2042" r:id="rId20"/>
    <p:sldId id="2121" r:id="rId21"/>
    <p:sldId id="2110" r:id="rId22"/>
    <p:sldId id="2021" r:id="rId23"/>
    <p:sldId id="2132" r:id="rId24"/>
    <p:sldId id="2152" r:id="rId25"/>
    <p:sldId id="2151" r:id="rId26"/>
    <p:sldId id="2154" r:id="rId27"/>
    <p:sldId id="2197" r:id="rId28"/>
    <p:sldId id="2156" r:id="rId29"/>
    <p:sldId id="2155" r:id="rId30"/>
    <p:sldId id="2159" r:id="rId31"/>
    <p:sldId id="2201" r:id="rId32"/>
    <p:sldId id="2223" r:id="rId33"/>
    <p:sldId id="2106" r:id="rId34"/>
    <p:sldId id="2196" r:id="rId35"/>
    <p:sldId id="2186" r:id="rId36"/>
    <p:sldId id="2162" r:id="rId37"/>
    <p:sldId id="2167" r:id="rId38"/>
    <p:sldId id="2199" r:id="rId39"/>
    <p:sldId id="2185" r:id="rId40"/>
    <p:sldId id="2181" r:id="rId41"/>
    <p:sldId id="2183" r:id="rId42"/>
    <p:sldId id="2202" r:id="rId43"/>
    <p:sldId id="2174" r:id="rId44"/>
    <p:sldId id="2178" r:id="rId45"/>
    <p:sldId id="2179" r:id="rId46"/>
    <p:sldId id="2203" r:id="rId47"/>
    <p:sldId id="2135" r:id="rId48"/>
    <p:sldId id="2169" r:id="rId49"/>
    <p:sldId id="2222" r:id="rId50"/>
    <p:sldId id="2224" r:id="rId51"/>
    <p:sldId id="2225" r:id="rId52"/>
    <p:sldId id="2226" r:id="rId53"/>
    <p:sldId id="2227" r:id="rId54"/>
    <p:sldId id="2204" r:id="rId55"/>
    <p:sldId id="2190" r:id="rId56"/>
    <p:sldId id="2175" r:id="rId57"/>
    <p:sldId id="2191" r:id="rId58"/>
    <p:sldId id="2205" r:id="rId59"/>
    <p:sldId id="2161" r:id="rId60"/>
    <p:sldId id="2182" r:id="rId61"/>
    <p:sldId id="2165" r:id="rId62"/>
    <p:sldId id="2184" r:id="rId63"/>
    <p:sldId id="2206" r:id="rId64"/>
    <p:sldId id="2171" r:id="rId65"/>
    <p:sldId id="2170" r:id="rId66"/>
    <p:sldId id="2173" r:id="rId67"/>
    <p:sldId id="2207" r:id="rId68"/>
    <p:sldId id="2140" r:id="rId69"/>
    <p:sldId id="2091" r:id="rId70"/>
    <p:sldId id="2228" r:id="rId71"/>
    <p:sldId id="2208" r:id="rId72"/>
    <p:sldId id="2210" r:id="rId73"/>
    <p:sldId id="2000" r:id="rId74"/>
  </p:sldIdLst>
  <p:sldSz cx="24384000" cy="13716000"/>
  <p:notesSz cx="6858000" cy="9144000"/>
  <p:defaultTextStyle>
    <a:defPPr>
      <a:defRPr lang="en-US"/>
    </a:defPPr>
    <a:lvl1pPr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1pPr>
    <a:lvl2pPr marL="912813" indent="-4556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2pPr>
    <a:lvl3pPr marL="1827213" indent="-9128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3pPr>
    <a:lvl4pPr marL="2741613" indent="-13700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4pPr>
    <a:lvl5pPr marL="3656013" indent="-18272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7848" userDrawn="1">
          <p15:clr>
            <a:srgbClr val="A4A3A4"/>
          </p15:clr>
        </p15:guide>
        <p15:guide id="3" pos="1080" userDrawn="1">
          <p15:clr>
            <a:srgbClr val="A4A3A4"/>
          </p15:clr>
        </p15:guide>
        <p15:guide id="4" orient="horz" pos="8088" userDrawn="1">
          <p15:clr>
            <a:srgbClr val="A4A3A4"/>
          </p15:clr>
        </p15:guide>
        <p15:guide id="5" pos="14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85090"/>
  </p:normalViewPr>
  <p:slideViewPr>
    <p:cSldViewPr snapToGrid="0" snapToObjects="1">
      <p:cViewPr>
        <p:scale>
          <a:sx n="51" d="100"/>
          <a:sy n="51" d="100"/>
        </p:scale>
        <p:origin x="3480" y="872"/>
      </p:cViewPr>
      <p:guideLst>
        <p:guide orient="horz" pos="528"/>
        <p:guide pos="7848"/>
        <p:guide pos="1080"/>
        <p:guide orient="horz" pos="8088"/>
        <p:guide pos="14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373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373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373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373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373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373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373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373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373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54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0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Docker images for our server components that we build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Avoid building up Cruft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37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35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2233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392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74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34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7563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259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697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214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8951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0000"/>
              </a:lnSpc>
              <a:buFont typeface="+mj-lt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01289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54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411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42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20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0000"/>
              </a:lnSpc>
              <a:buFont typeface="+mj-lt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28007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65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6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648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913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0000"/>
              </a:lnSpc>
              <a:buFont typeface="+mj-lt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81243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31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0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63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5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9241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151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340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52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de6da09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de6da09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799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434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055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9420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99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2615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460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789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58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3396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495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2246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5585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7234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954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4812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0446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0850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011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7956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16284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7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679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230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923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5721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9379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5761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622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4200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2989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481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298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0187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6796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5291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1807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A560198-190F-234A-B24B-5D36237F8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3371FF94-FDD2-8641-89B5-AF5640BD8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Calibri Light" panose="020F030202020403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141B122-88E5-5F40-8FAF-24930DC9C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04D9E12B-2136-9B44-B377-DB26E59DC69C}" type="slidenum">
              <a:rPr lang="en-US" altLang="en-U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 altLang="en-US" sz="12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5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8342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a30d9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a30d90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3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771586" y="4462230"/>
            <a:ext cx="7795700" cy="4415549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400" b="1">
                <a:ln>
                  <a:noFill/>
                </a:ln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07471" y="7304943"/>
            <a:ext cx="2491336" cy="333916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400" b="1">
                <a:ln>
                  <a:noFill/>
                </a:ln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709255" y="8759820"/>
            <a:ext cx="1077849" cy="186198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400" b="1">
                <a:ln>
                  <a:noFill/>
                </a:ln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3625257"/>
      </p:ext>
    </p:extLst>
  </p:cSld>
  <p:clrMapOvr>
    <a:masterClrMapping/>
  </p:clrMapOvr>
  <p:transition advClick="0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ad_Martik-f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908130" y="2987773"/>
            <a:ext cx="6338382" cy="795274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8596532"/>
      </p:ext>
    </p:extLst>
  </p:cSld>
  <p:clrMapOvr>
    <a:masterClrMapping/>
  </p:clrMapOvr>
  <p:transition advClick="0"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Phone_Martik-f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269119" y="4493385"/>
            <a:ext cx="3850027" cy="63713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3277846"/>
      </p:ext>
    </p:extLst>
  </p:cSld>
  <p:clrMapOvr>
    <a:masterClrMapping/>
  </p:clrMapOvr>
  <p:transition advClick="0"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675529" y="3717904"/>
            <a:ext cx="3821438" cy="6719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39162"/>
      </p:ext>
    </p:extLst>
  </p:cSld>
  <p:clrMapOvr>
    <a:masterClrMapping/>
  </p:clrMapOvr>
  <p:transition advClick="0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33789" y="3210724"/>
            <a:ext cx="10294691" cy="838654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0515573"/>
      </p:ext>
    </p:extLst>
  </p:cSld>
  <p:clrMapOvr>
    <a:masterClrMapping/>
  </p:clrMapOvr>
  <p:transition advClick="0"/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6869152"/>
            <a:ext cx="12256098" cy="686915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256098" y="1"/>
            <a:ext cx="12127902" cy="686915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4712788"/>
      </p:ext>
    </p:extLst>
  </p:cSld>
  <p:clrMapOvr>
    <a:masterClrMapping/>
  </p:clrMapOvr>
  <p:transition advClick="0"/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941737" y="0"/>
            <a:ext cx="7562496" cy="13716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0" y="-11150"/>
            <a:ext cx="7540188" cy="6601968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7114479"/>
            <a:ext cx="7540188" cy="660152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9133765"/>
      </p:ext>
    </p:extLst>
  </p:cSld>
  <p:clrMapOvr>
    <a:masterClrMapping/>
  </p:clrMapOvr>
  <p:transition advClick="0"/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247228" y="3590692"/>
            <a:ext cx="9391773" cy="872304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556618"/>
      </p:ext>
    </p:extLst>
  </p:cSld>
  <p:clrMapOvr>
    <a:masterClrMapping/>
  </p:clrMapOvr>
  <p:transition advClick="0"/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748705" y="0"/>
            <a:ext cx="14635295" cy="13716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348245"/>
      </p:ext>
    </p:extLst>
  </p:cSld>
  <p:clrMapOvr>
    <a:masterClrMapping/>
  </p:clrMapOvr>
  <p:transition advClick="0"/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879768" y="0"/>
            <a:ext cx="7562496" cy="13716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843812" y="7114032"/>
            <a:ext cx="7540188" cy="6601968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843812" y="-11150"/>
            <a:ext cx="7540188" cy="660152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1407878"/>
      </p:ext>
    </p:extLst>
  </p:cSld>
  <p:clrMapOvr>
    <a:masterClrMapping/>
  </p:clrMapOvr>
  <p:transition advClick="0"/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54402" y="3404847"/>
            <a:ext cx="16529846" cy="527080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8670961" y="8995313"/>
            <a:ext cx="3913287" cy="3081528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4465409" y="8995313"/>
            <a:ext cx="3878066" cy="3081528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238682" y="8995313"/>
            <a:ext cx="3878066" cy="3081528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033130" y="8995313"/>
            <a:ext cx="3878066" cy="3081528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848849" y="3404846"/>
            <a:ext cx="3878066" cy="3081528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48849" y="6828529"/>
            <a:ext cx="3878066" cy="524831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2261335"/>
      </p:ext>
    </p:extLst>
  </p:cSld>
  <p:clrMapOvr>
    <a:masterClrMapping/>
  </p:clrMapOvr>
  <p:transition advClick="0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of 3 - 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62156" y="4350925"/>
            <a:ext cx="6336958" cy="474847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07191" y="4350925"/>
            <a:ext cx="6346861" cy="474847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778131" y="4350925"/>
            <a:ext cx="6859947" cy="474847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7990066"/>
      </p:ext>
    </p:extLst>
  </p:cSld>
  <p:clrMapOvr>
    <a:masterClrMapping/>
  </p:clrMapOvr>
  <p:transition advClick="0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5915284" y="3773763"/>
            <a:ext cx="6170187" cy="8347909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3447980"/>
      </p:ext>
    </p:extLst>
  </p:cSld>
  <p:clrMapOvr>
    <a:masterClrMapping/>
  </p:clrMapOvr>
  <p:transition advClick="0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eak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9F4820-AA39-A94D-AC00-E41750F23F27}"/>
              </a:ext>
            </a:extLst>
          </p:cNvPr>
          <p:cNvSpPr/>
          <p:nvPr/>
        </p:nvSpPr>
        <p:spPr>
          <a:xfrm>
            <a:off x="11361522" y="636589"/>
            <a:ext cx="1667309" cy="53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0" y="595256"/>
            <a:ext cx="11553803" cy="13120745"/>
          </a:xfrm>
          <a:custGeom>
            <a:avLst/>
            <a:gdLst>
              <a:gd name="connsiteX0" fmla="*/ 10767469 w 11550794"/>
              <a:gd name="connsiteY0" fmla="*/ 8565496 h 13120745"/>
              <a:gd name="connsiteX1" fmla="*/ 11521693 w 11550794"/>
              <a:gd name="connsiteY1" fmla="*/ 9085444 h 13120745"/>
              <a:gd name="connsiteX2" fmla="*/ 11028455 w 11550794"/>
              <a:gd name="connsiteY2" fmla="*/ 9984036 h 13120745"/>
              <a:gd name="connsiteX3" fmla="*/ 258220 w 11550794"/>
              <a:gd name="connsiteY3" fmla="*/ 13120745 h 13120745"/>
              <a:gd name="connsiteX4" fmla="*/ 0 w 11550794"/>
              <a:gd name="connsiteY4" fmla="*/ 13120745 h 13120745"/>
              <a:gd name="connsiteX5" fmla="*/ 0 w 11550794"/>
              <a:gd name="connsiteY5" fmla="*/ 11686063 h 13120745"/>
              <a:gd name="connsiteX6" fmla="*/ 10623100 w 11550794"/>
              <a:gd name="connsiteY6" fmla="*/ 8592204 h 13120745"/>
              <a:gd name="connsiteX7" fmla="*/ 10767469 w 11550794"/>
              <a:gd name="connsiteY7" fmla="*/ 8565496 h 13120745"/>
              <a:gd name="connsiteX8" fmla="*/ 10460068 w 11550794"/>
              <a:gd name="connsiteY8" fmla="*/ 6453641 h 13120745"/>
              <a:gd name="connsiteX9" fmla="*/ 11214292 w 11550794"/>
              <a:gd name="connsiteY9" fmla="*/ 6973588 h 13120745"/>
              <a:gd name="connsiteX10" fmla="*/ 10721054 w 11550794"/>
              <a:gd name="connsiteY10" fmla="*/ 7872181 h 13120745"/>
              <a:gd name="connsiteX11" fmla="*/ 404589 w 11550794"/>
              <a:gd name="connsiteY11" fmla="*/ 10876734 h 13120745"/>
              <a:gd name="connsiteX12" fmla="*/ 117780 w 11550794"/>
              <a:gd name="connsiteY12" fmla="*/ 10900937 h 13120745"/>
              <a:gd name="connsiteX13" fmla="*/ 0 w 11550794"/>
              <a:gd name="connsiteY13" fmla="*/ 10875354 h 13120745"/>
              <a:gd name="connsiteX14" fmla="*/ 0 w 11550794"/>
              <a:gd name="connsiteY14" fmla="*/ 9484680 h 13120745"/>
              <a:gd name="connsiteX15" fmla="*/ 10315699 w 11550794"/>
              <a:gd name="connsiteY15" fmla="*/ 6480349 h 13120745"/>
              <a:gd name="connsiteX16" fmla="*/ 10460068 w 11550794"/>
              <a:gd name="connsiteY16" fmla="*/ 6453641 h 13120745"/>
              <a:gd name="connsiteX17" fmla="*/ 10144249 w 11550794"/>
              <a:gd name="connsiteY17" fmla="*/ 4283946 h 13120745"/>
              <a:gd name="connsiteX18" fmla="*/ 10898473 w 11550794"/>
              <a:gd name="connsiteY18" fmla="*/ 4803891 h 13120745"/>
              <a:gd name="connsiteX19" fmla="*/ 10405235 w 11550794"/>
              <a:gd name="connsiteY19" fmla="*/ 5702484 h 13120745"/>
              <a:gd name="connsiteX20" fmla="*/ 450039 w 11550794"/>
              <a:gd name="connsiteY20" fmla="*/ 8601823 h 13120745"/>
              <a:gd name="connsiteX21" fmla="*/ 26331 w 11550794"/>
              <a:gd name="connsiteY21" fmla="*/ 8596290 h 13120745"/>
              <a:gd name="connsiteX22" fmla="*/ 0 w 11550794"/>
              <a:gd name="connsiteY22" fmla="*/ 8584956 h 13120745"/>
              <a:gd name="connsiteX23" fmla="*/ 0 w 11550794"/>
              <a:gd name="connsiteY23" fmla="*/ 7228038 h 13120745"/>
              <a:gd name="connsiteX24" fmla="*/ 44684 w 11550794"/>
              <a:gd name="connsiteY24" fmla="*/ 7209990 h 13120745"/>
              <a:gd name="connsiteX25" fmla="*/ 9999880 w 11550794"/>
              <a:gd name="connsiteY25" fmla="*/ 4310654 h 13120745"/>
              <a:gd name="connsiteX26" fmla="*/ 10144249 w 11550794"/>
              <a:gd name="connsiteY26" fmla="*/ 4283946 h 13120745"/>
              <a:gd name="connsiteX27" fmla="*/ 9836849 w 11550794"/>
              <a:gd name="connsiteY27" fmla="*/ 2172090 h 13120745"/>
              <a:gd name="connsiteX28" fmla="*/ 10591073 w 11550794"/>
              <a:gd name="connsiteY28" fmla="*/ 2692036 h 13120745"/>
              <a:gd name="connsiteX29" fmla="*/ 10097835 w 11550794"/>
              <a:gd name="connsiteY29" fmla="*/ 3590629 h 13120745"/>
              <a:gd name="connsiteX30" fmla="*/ 105879 w 11550794"/>
              <a:gd name="connsiteY30" fmla="*/ 6500672 h 13120745"/>
              <a:gd name="connsiteX31" fmla="*/ 0 w 11550794"/>
              <a:gd name="connsiteY31" fmla="*/ 6520260 h 13120745"/>
              <a:gd name="connsiteX32" fmla="*/ 0 w 11550794"/>
              <a:gd name="connsiteY32" fmla="*/ 5021622 h 13120745"/>
              <a:gd name="connsiteX33" fmla="*/ 9692480 w 11550794"/>
              <a:gd name="connsiteY33" fmla="*/ 2198798 h 13120745"/>
              <a:gd name="connsiteX34" fmla="*/ 9836849 w 11550794"/>
              <a:gd name="connsiteY34" fmla="*/ 2172090 h 13120745"/>
              <a:gd name="connsiteX35" fmla="*/ 9521029 w 11550794"/>
              <a:gd name="connsiteY35" fmla="*/ 2394 h 13120745"/>
              <a:gd name="connsiteX36" fmla="*/ 10275254 w 11550794"/>
              <a:gd name="connsiteY36" fmla="*/ 522340 h 13120745"/>
              <a:gd name="connsiteX37" fmla="*/ 9782015 w 11550794"/>
              <a:gd name="connsiteY37" fmla="*/ 1420933 h 13120745"/>
              <a:gd name="connsiteX38" fmla="*/ 0 w 11550794"/>
              <a:gd name="connsiteY38" fmla="*/ 4269834 h 13120745"/>
              <a:gd name="connsiteX39" fmla="*/ 0 w 11550794"/>
              <a:gd name="connsiteY39" fmla="*/ 2759947 h 13120745"/>
              <a:gd name="connsiteX40" fmla="*/ 9376660 w 11550794"/>
              <a:gd name="connsiteY40" fmla="*/ 29102 h 13120745"/>
              <a:gd name="connsiteX41" fmla="*/ 9521029 w 11550794"/>
              <a:gd name="connsiteY41" fmla="*/ 2394 h 1312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550794" h="13120745">
                <a:moveTo>
                  <a:pt x="10767469" y="8565496"/>
                </a:moveTo>
                <a:cubicBezTo>
                  <a:pt x="11103485" y="8538031"/>
                  <a:pt x="11423750" y="8749143"/>
                  <a:pt x="11521693" y="9085444"/>
                </a:cubicBezTo>
                <a:cubicBezTo>
                  <a:pt x="11633629" y="9469786"/>
                  <a:pt x="11412799" y="9872100"/>
                  <a:pt x="11028455" y="9984036"/>
                </a:cubicBezTo>
                <a:lnTo>
                  <a:pt x="258220" y="13120745"/>
                </a:lnTo>
                <a:lnTo>
                  <a:pt x="0" y="13120745"/>
                </a:lnTo>
                <a:lnTo>
                  <a:pt x="0" y="11686063"/>
                </a:lnTo>
                <a:lnTo>
                  <a:pt x="10623100" y="8592204"/>
                </a:lnTo>
                <a:cubicBezTo>
                  <a:pt x="10671143" y="8578212"/>
                  <a:pt x="10719467" y="8569420"/>
                  <a:pt x="10767469" y="8565496"/>
                </a:cubicBezTo>
                <a:close/>
                <a:moveTo>
                  <a:pt x="10460068" y="6453641"/>
                </a:moveTo>
                <a:cubicBezTo>
                  <a:pt x="10796084" y="6426176"/>
                  <a:pt x="11116349" y="6637287"/>
                  <a:pt x="11214292" y="6973588"/>
                </a:cubicBezTo>
                <a:cubicBezTo>
                  <a:pt x="11326228" y="7357931"/>
                  <a:pt x="11105398" y="7760245"/>
                  <a:pt x="10721054" y="7872181"/>
                </a:cubicBezTo>
                <a:lnTo>
                  <a:pt x="404589" y="10876734"/>
                </a:lnTo>
                <a:cubicBezTo>
                  <a:pt x="308504" y="10904718"/>
                  <a:pt x="211294" y="10911904"/>
                  <a:pt x="117780" y="10900937"/>
                </a:cubicBezTo>
                <a:lnTo>
                  <a:pt x="0" y="10875354"/>
                </a:lnTo>
                <a:lnTo>
                  <a:pt x="0" y="9484680"/>
                </a:lnTo>
                <a:lnTo>
                  <a:pt x="10315699" y="6480349"/>
                </a:lnTo>
                <a:cubicBezTo>
                  <a:pt x="10363742" y="6466357"/>
                  <a:pt x="10412066" y="6457565"/>
                  <a:pt x="10460068" y="6453641"/>
                </a:cubicBezTo>
                <a:close/>
                <a:moveTo>
                  <a:pt x="10144249" y="4283946"/>
                </a:moveTo>
                <a:cubicBezTo>
                  <a:pt x="10480264" y="4256480"/>
                  <a:pt x="10800529" y="4467591"/>
                  <a:pt x="10898473" y="4803891"/>
                </a:cubicBezTo>
                <a:cubicBezTo>
                  <a:pt x="11010409" y="5188236"/>
                  <a:pt x="10789579" y="5590550"/>
                  <a:pt x="10405235" y="5702484"/>
                </a:cubicBezTo>
                <a:lnTo>
                  <a:pt x="450039" y="8601823"/>
                </a:lnTo>
                <a:cubicBezTo>
                  <a:pt x="305910" y="8643799"/>
                  <a:pt x="159254" y="8638979"/>
                  <a:pt x="26331" y="8596290"/>
                </a:cubicBezTo>
                <a:lnTo>
                  <a:pt x="0" y="8584956"/>
                </a:lnTo>
                <a:lnTo>
                  <a:pt x="0" y="7228038"/>
                </a:lnTo>
                <a:lnTo>
                  <a:pt x="44684" y="7209990"/>
                </a:lnTo>
                <a:lnTo>
                  <a:pt x="9999880" y="4310654"/>
                </a:lnTo>
                <a:cubicBezTo>
                  <a:pt x="10047923" y="4296662"/>
                  <a:pt x="10096247" y="4287869"/>
                  <a:pt x="10144249" y="4283946"/>
                </a:cubicBezTo>
                <a:close/>
                <a:moveTo>
                  <a:pt x="9836849" y="2172090"/>
                </a:moveTo>
                <a:cubicBezTo>
                  <a:pt x="10172865" y="2144624"/>
                  <a:pt x="10493130" y="2355735"/>
                  <a:pt x="10591073" y="2692036"/>
                </a:cubicBezTo>
                <a:cubicBezTo>
                  <a:pt x="10703009" y="3076379"/>
                  <a:pt x="10482179" y="3478693"/>
                  <a:pt x="10097835" y="3590629"/>
                </a:cubicBezTo>
                <a:lnTo>
                  <a:pt x="105879" y="6500672"/>
                </a:lnTo>
                <a:lnTo>
                  <a:pt x="0" y="6520260"/>
                </a:lnTo>
                <a:lnTo>
                  <a:pt x="0" y="5021622"/>
                </a:lnTo>
                <a:lnTo>
                  <a:pt x="9692480" y="2198798"/>
                </a:lnTo>
                <a:cubicBezTo>
                  <a:pt x="9740523" y="2184806"/>
                  <a:pt x="9788847" y="2176013"/>
                  <a:pt x="9836849" y="2172090"/>
                </a:cubicBezTo>
                <a:close/>
                <a:moveTo>
                  <a:pt x="9521029" y="2394"/>
                </a:moveTo>
                <a:cubicBezTo>
                  <a:pt x="9857045" y="-25072"/>
                  <a:pt x="10177310" y="186039"/>
                  <a:pt x="10275254" y="522340"/>
                </a:cubicBezTo>
                <a:cubicBezTo>
                  <a:pt x="10387189" y="906684"/>
                  <a:pt x="10166359" y="1308998"/>
                  <a:pt x="9782015" y="1420933"/>
                </a:cubicBezTo>
                <a:lnTo>
                  <a:pt x="0" y="4269834"/>
                </a:lnTo>
                <a:lnTo>
                  <a:pt x="0" y="2759947"/>
                </a:lnTo>
                <a:lnTo>
                  <a:pt x="9376660" y="29102"/>
                </a:lnTo>
                <a:cubicBezTo>
                  <a:pt x="9424703" y="15109"/>
                  <a:pt x="9473027" y="6317"/>
                  <a:pt x="9521029" y="2394"/>
                </a:cubicBezTo>
                <a:close/>
              </a:path>
            </a:pathLst>
          </a:custGeom>
          <a:effectLst/>
        </p:spPr>
        <p:txBody>
          <a:bodyPr rtlCol="0">
            <a:no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5554254"/>
      </p:ext>
    </p:extLst>
  </p:cSld>
  <p:clrMapOvr>
    <a:masterClrMapping/>
  </p:clrMapOvr>
  <p:transition spd="slow" advClick="0"/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reakSlide Lef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0" y="595256"/>
            <a:ext cx="11553803" cy="13120745"/>
          </a:xfrm>
          <a:custGeom>
            <a:avLst/>
            <a:gdLst>
              <a:gd name="connsiteX0" fmla="*/ 10767469 w 11550794"/>
              <a:gd name="connsiteY0" fmla="*/ 8565496 h 13120745"/>
              <a:gd name="connsiteX1" fmla="*/ 11521693 w 11550794"/>
              <a:gd name="connsiteY1" fmla="*/ 9085444 h 13120745"/>
              <a:gd name="connsiteX2" fmla="*/ 11028455 w 11550794"/>
              <a:gd name="connsiteY2" fmla="*/ 9984036 h 13120745"/>
              <a:gd name="connsiteX3" fmla="*/ 258220 w 11550794"/>
              <a:gd name="connsiteY3" fmla="*/ 13120745 h 13120745"/>
              <a:gd name="connsiteX4" fmla="*/ 0 w 11550794"/>
              <a:gd name="connsiteY4" fmla="*/ 13120745 h 13120745"/>
              <a:gd name="connsiteX5" fmla="*/ 0 w 11550794"/>
              <a:gd name="connsiteY5" fmla="*/ 11686063 h 13120745"/>
              <a:gd name="connsiteX6" fmla="*/ 10623100 w 11550794"/>
              <a:gd name="connsiteY6" fmla="*/ 8592204 h 13120745"/>
              <a:gd name="connsiteX7" fmla="*/ 10767469 w 11550794"/>
              <a:gd name="connsiteY7" fmla="*/ 8565496 h 13120745"/>
              <a:gd name="connsiteX8" fmla="*/ 10460068 w 11550794"/>
              <a:gd name="connsiteY8" fmla="*/ 6453641 h 13120745"/>
              <a:gd name="connsiteX9" fmla="*/ 11214292 w 11550794"/>
              <a:gd name="connsiteY9" fmla="*/ 6973588 h 13120745"/>
              <a:gd name="connsiteX10" fmla="*/ 10721054 w 11550794"/>
              <a:gd name="connsiteY10" fmla="*/ 7872181 h 13120745"/>
              <a:gd name="connsiteX11" fmla="*/ 404589 w 11550794"/>
              <a:gd name="connsiteY11" fmla="*/ 10876734 h 13120745"/>
              <a:gd name="connsiteX12" fmla="*/ 117780 w 11550794"/>
              <a:gd name="connsiteY12" fmla="*/ 10900937 h 13120745"/>
              <a:gd name="connsiteX13" fmla="*/ 0 w 11550794"/>
              <a:gd name="connsiteY13" fmla="*/ 10875354 h 13120745"/>
              <a:gd name="connsiteX14" fmla="*/ 0 w 11550794"/>
              <a:gd name="connsiteY14" fmla="*/ 9484680 h 13120745"/>
              <a:gd name="connsiteX15" fmla="*/ 10315699 w 11550794"/>
              <a:gd name="connsiteY15" fmla="*/ 6480349 h 13120745"/>
              <a:gd name="connsiteX16" fmla="*/ 10460068 w 11550794"/>
              <a:gd name="connsiteY16" fmla="*/ 6453641 h 13120745"/>
              <a:gd name="connsiteX17" fmla="*/ 10144249 w 11550794"/>
              <a:gd name="connsiteY17" fmla="*/ 4283946 h 13120745"/>
              <a:gd name="connsiteX18" fmla="*/ 10898473 w 11550794"/>
              <a:gd name="connsiteY18" fmla="*/ 4803891 h 13120745"/>
              <a:gd name="connsiteX19" fmla="*/ 10405235 w 11550794"/>
              <a:gd name="connsiteY19" fmla="*/ 5702484 h 13120745"/>
              <a:gd name="connsiteX20" fmla="*/ 450039 w 11550794"/>
              <a:gd name="connsiteY20" fmla="*/ 8601823 h 13120745"/>
              <a:gd name="connsiteX21" fmla="*/ 26331 w 11550794"/>
              <a:gd name="connsiteY21" fmla="*/ 8596290 h 13120745"/>
              <a:gd name="connsiteX22" fmla="*/ 0 w 11550794"/>
              <a:gd name="connsiteY22" fmla="*/ 8584956 h 13120745"/>
              <a:gd name="connsiteX23" fmla="*/ 0 w 11550794"/>
              <a:gd name="connsiteY23" fmla="*/ 7228038 h 13120745"/>
              <a:gd name="connsiteX24" fmla="*/ 44684 w 11550794"/>
              <a:gd name="connsiteY24" fmla="*/ 7209990 h 13120745"/>
              <a:gd name="connsiteX25" fmla="*/ 9999880 w 11550794"/>
              <a:gd name="connsiteY25" fmla="*/ 4310654 h 13120745"/>
              <a:gd name="connsiteX26" fmla="*/ 10144249 w 11550794"/>
              <a:gd name="connsiteY26" fmla="*/ 4283946 h 13120745"/>
              <a:gd name="connsiteX27" fmla="*/ 9836849 w 11550794"/>
              <a:gd name="connsiteY27" fmla="*/ 2172090 h 13120745"/>
              <a:gd name="connsiteX28" fmla="*/ 10591073 w 11550794"/>
              <a:gd name="connsiteY28" fmla="*/ 2692036 h 13120745"/>
              <a:gd name="connsiteX29" fmla="*/ 10097835 w 11550794"/>
              <a:gd name="connsiteY29" fmla="*/ 3590629 h 13120745"/>
              <a:gd name="connsiteX30" fmla="*/ 105879 w 11550794"/>
              <a:gd name="connsiteY30" fmla="*/ 6500672 h 13120745"/>
              <a:gd name="connsiteX31" fmla="*/ 0 w 11550794"/>
              <a:gd name="connsiteY31" fmla="*/ 6520260 h 13120745"/>
              <a:gd name="connsiteX32" fmla="*/ 0 w 11550794"/>
              <a:gd name="connsiteY32" fmla="*/ 5021622 h 13120745"/>
              <a:gd name="connsiteX33" fmla="*/ 9692480 w 11550794"/>
              <a:gd name="connsiteY33" fmla="*/ 2198798 h 13120745"/>
              <a:gd name="connsiteX34" fmla="*/ 9836849 w 11550794"/>
              <a:gd name="connsiteY34" fmla="*/ 2172090 h 13120745"/>
              <a:gd name="connsiteX35" fmla="*/ 9521029 w 11550794"/>
              <a:gd name="connsiteY35" fmla="*/ 2394 h 13120745"/>
              <a:gd name="connsiteX36" fmla="*/ 10275254 w 11550794"/>
              <a:gd name="connsiteY36" fmla="*/ 522340 h 13120745"/>
              <a:gd name="connsiteX37" fmla="*/ 9782015 w 11550794"/>
              <a:gd name="connsiteY37" fmla="*/ 1420933 h 13120745"/>
              <a:gd name="connsiteX38" fmla="*/ 0 w 11550794"/>
              <a:gd name="connsiteY38" fmla="*/ 4269834 h 13120745"/>
              <a:gd name="connsiteX39" fmla="*/ 0 w 11550794"/>
              <a:gd name="connsiteY39" fmla="*/ 2759947 h 13120745"/>
              <a:gd name="connsiteX40" fmla="*/ 9376660 w 11550794"/>
              <a:gd name="connsiteY40" fmla="*/ 29102 h 13120745"/>
              <a:gd name="connsiteX41" fmla="*/ 9521029 w 11550794"/>
              <a:gd name="connsiteY41" fmla="*/ 2394 h 1312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550794" h="13120745">
                <a:moveTo>
                  <a:pt x="10767469" y="8565496"/>
                </a:moveTo>
                <a:cubicBezTo>
                  <a:pt x="11103485" y="8538031"/>
                  <a:pt x="11423750" y="8749143"/>
                  <a:pt x="11521693" y="9085444"/>
                </a:cubicBezTo>
                <a:cubicBezTo>
                  <a:pt x="11633629" y="9469786"/>
                  <a:pt x="11412799" y="9872100"/>
                  <a:pt x="11028455" y="9984036"/>
                </a:cubicBezTo>
                <a:lnTo>
                  <a:pt x="258220" y="13120745"/>
                </a:lnTo>
                <a:lnTo>
                  <a:pt x="0" y="13120745"/>
                </a:lnTo>
                <a:lnTo>
                  <a:pt x="0" y="11686063"/>
                </a:lnTo>
                <a:lnTo>
                  <a:pt x="10623100" y="8592204"/>
                </a:lnTo>
                <a:cubicBezTo>
                  <a:pt x="10671143" y="8578212"/>
                  <a:pt x="10719467" y="8569420"/>
                  <a:pt x="10767469" y="8565496"/>
                </a:cubicBezTo>
                <a:close/>
                <a:moveTo>
                  <a:pt x="10460068" y="6453641"/>
                </a:moveTo>
                <a:cubicBezTo>
                  <a:pt x="10796084" y="6426176"/>
                  <a:pt x="11116349" y="6637287"/>
                  <a:pt x="11214292" y="6973588"/>
                </a:cubicBezTo>
                <a:cubicBezTo>
                  <a:pt x="11326228" y="7357931"/>
                  <a:pt x="11105398" y="7760245"/>
                  <a:pt x="10721054" y="7872181"/>
                </a:cubicBezTo>
                <a:lnTo>
                  <a:pt x="404589" y="10876734"/>
                </a:lnTo>
                <a:cubicBezTo>
                  <a:pt x="308504" y="10904718"/>
                  <a:pt x="211294" y="10911904"/>
                  <a:pt x="117780" y="10900937"/>
                </a:cubicBezTo>
                <a:lnTo>
                  <a:pt x="0" y="10875354"/>
                </a:lnTo>
                <a:lnTo>
                  <a:pt x="0" y="9484680"/>
                </a:lnTo>
                <a:lnTo>
                  <a:pt x="10315699" y="6480349"/>
                </a:lnTo>
                <a:cubicBezTo>
                  <a:pt x="10363742" y="6466357"/>
                  <a:pt x="10412066" y="6457565"/>
                  <a:pt x="10460068" y="6453641"/>
                </a:cubicBezTo>
                <a:close/>
                <a:moveTo>
                  <a:pt x="10144249" y="4283946"/>
                </a:moveTo>
                <a:cubicBezTo>
                  <a:pt x="10480264" y="4256480"/>
                  <a:pt x="10800529" y="4467591"/>
                  <a:pt x="10898473" y="4803891"/>
                </a:cubicBezTo>
                <a:cubicBezTo>
                  <a:pt x="11010409" y="5188236"/>
                  <a:pt x="10789579" y="5590550"/>
                  <a:pt x="10405235" y="5702484"/>
                </a:cubicBezTo>
                <a:lnTo>
                  <a:pt x="450039" y="8601823"/>
                </a:lnTo>
                <a:cubicBezTo>
                  <a:pt x="305910" y="8643799"/>
                  <a:pt x="159254" y="8638979"/>
                  <a:pt x="26331" y="8596290"/>
                </a:cubicBezTo>
                <a:lnTo>
                  <a:pt x="0" y="8584956"/>
                </a:lnTo>
                <a:lnTo>
                  <a:pt x="0" y="7228038"/>
                </a:lnTo>
                <a:lnTo>
                  <a:pt x="44684" y="7209990"/>
                </a:lnTo>
                <a:lnTo>
                  <a:pt x="9999880" y="4310654"/>
                </a:lnTo>
                <a:cubicBezTo>
                  <a:pt x="10047923" y="4296662"/>
                  <a:pt x="10096247" y="4287869"/>
                  <a:pt x="10144249" y="4283946"/>
                </a:cubicBezTo>
                <a:close/>
                <a:moveTo>
                  <a:pt x="9836849" y="2172090"/>
                </a:moveTo>
                <a:cubicBezTo>
                  <a:pt x="10172865" y="2144624"/>
                  <a:pt x="10493130" y="2355735"/>
                  <a:pt x="10591073" y="2692036"/>
                </a:cubicBezTo>
                <a:cubicBezTo>
                  <a:pt x="10703009" y="3076379"/>
                  <a:pt x="10482179" y="3478693"/>
                  <a:pt x="10097835" y="3590629"/>
                </a:cubicBezTo>
                <a:lnTo>
                  <a:pt x="105879" y="6500672"/>
                </a:lnTo>
                <a:lnTo>
                  <a:pt x="0" y="6520260"/>
                </a:lnTo>
                <a:lnTo>
                  <a:pt x="0" y="5021622"/>
                </a:lnTo>
                <a:lnTo>
                  <a:pt x="9692480" y="2198798"/>
                </a:lnTo>
                <a:cubicBezTo>
                  <a:pt x="9740523" y="2184806"/>
                  <a:pt x="9788847" y="2176013"/>
                  <a:pt x="9836849" y="2172090"/>
                </a:cubicBezTo>
                <a:close/>
                <a:moveTo>
                  <a:pt x="9521029" y="2394"/>
                </a:moveTo>
                <a:cubicBezTo>
                  <a:pt x="9857045" y="-25072"/>
                  <a:pt x="10177310" y="186039"/>
                  <a:pt x="10275254" y="522340"/>
                </a:cubicBezTo>
                <a:cubicBezTo>
                  <a:pt x="10387189" y="906684"/>
                  <a:pt x="10166359" y="1308998"/>
                  <a:pt x="9782015" y="1420933"/>
                </a:cubicBezTo>
                <a:lnTo>
                  <a:pt x="0" y="4269834"/>
                </a:lnTo>
                <a:lnTo>
                  <a:pt x="0" y="2759947"/>
                </a:lnTo>
                <a:lnTo>
                  <a:pt x="9376660" y="29102"/>
                </a:lnTo>
                <a:cubicBezTo>
                  <a:pt x="9424703" y="15109"/>
                  <a:pt x="9473027" y="6317"/>
                  <a:pt x="9521029" y="2394"/>
                </a:cubicBezTo>
                <a:close/>
              </a:path>
            </a:pathLst>
          </a:custGeom>
          <a:effectLst/>
        </p:spPr>
        <p:txBody>
          <a:bodyPr rtlCol="0">
            <a:no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9218181"/>
      </p:ext>
    </p:extLst>
  </p:cSld>
  <p:clrMapOvr>
    <a:masterClrMapping/>
  </p:clrMapOvr>
  <p:transition spd="slow" advClick="0"/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8059212" y="8686837"/>
            <a:ext cx="1529052" cy="1527680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5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1356000" y="8637737"/>
            <a:ext cx="1716633" cy="1715092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5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4852729" y="8686837"/>
            <a:ext cx="1529052" cy="1527680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5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7564549"/>
      </p:ext>
    </p:extLst>
  </p:cSld>
  <p:clrMapOvr>
    <a:masterClrMapping/>
  </p:clrMapOvr>
  <p:transition spd="slow" advClick="0"/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 Brus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240070" y="345232"/>
            <a:ext cx="24096088" cy="910331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rtlCol="0">
            <a:no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874779"/>
      </p:ext>
    </p:extLst>
  </p:cSld>
  <p:clrMapOvr>
    <a:masterClrMapping/>
  </p:clrMapOvr>
  <p:transition spd="slow" advClick="0"/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457E3E-37CF-D347-918E-8C83FED62514}"/>
              </a:ext>
            </a:extLst>
          </p:cNvPr>
          <p:cNvSpPr/>
          <p:nvPr/>
        </p:nvSpPr>
        <p:spPr>
          <a:xfrm>
            <a:off x="21184355" y="12623801"/>
            <a:ext cx="1637138" cy="6905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FC1980-68F9-7647-8530-BFB236C102EA}"/>
              </a:ext>
            </a:extLst>
          </p:cNvPr>
          <p:cNvSpPr/>
          <p:nvPr/>
        </p:nvSpPr>
        <p:spPr>
          <a:xfrm>
            <a:off x="5822880" y="12623801"/>
            <a:ext cx="12692192" cy="6905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940347" y="3247697"/>
            <a:ext cx="7243514" cy="12875172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3355962"/>
      </p:ext>
    </p:extLst>
  </p:cSld>
  <p:clrMapOvr>
    <a:masterClrMapping/>
  </p:clrMapOvr>
  <p:transition advClick="0"/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0623915" y="4200678"/>
            <a:ext cx="3212388" cy="567930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7589278" y="4200678"/>
            <a:ext cx="3212388" cy="567930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636245" y="4200678"/>
            <a:ext cx="3212388" cy="5679303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1007370"/>
      </p:ext>
    </p:extLst>
  </p:cSld>
  <p:clrMapOvr>
    <a:masterClrMapping/>
  </p:clrMapOvr>
  <p:transition advClick="0"/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k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B7AF4C-899F-DC41-982F-11EADC069E74}"/>
              </a:ext>
            </a:extLst>
          </p:cNvPr>
          <p:cNvSpPr/>
          <p:nvPr/>
        </p:nvSpPr>
        <p:spPr>
          <a:xfrm>
            <a:off x="5822880" y="12623801"/>
            <a:ext cx="12692192" cy="6905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829729" y="4418339"/>
            <a:ext cx="7786045" cy="4407802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566000"/>
      </p:ext>
    </p:extLst>
  </p:cSld>
  <p:clrMapOvr>
    <a:masterClrMapping/>
  </p:clrMapOvr>
  <p:transition advClick="0"/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sk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8211E2-F2E6-794B-903E-E7F55DF858BF}"/>
              </a:ext>
            </a:extLst>
          </p:cNvPr>
          <p:cNvSpPr/>
          <p:nvPr/>
        </p:nvSpPr>
        <p:spPr>
          <a:xfrm>
            <a:off x="5822880" y="12623801"/>
            <a:ext cx="12692192" cy="6905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855343" y="4418339"/>
            <a:ext cx="7786045" cy="4407802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95880" y="4418339"/>
            <a:ext cx="7786045" cy="4407802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3131148"/>
      </p:ext>
    </p:extLst>
  </p:cSld>
  <p:clrMapOvr>
    <a:masterClrMapping/>
  </p:clrMapOvr>
  <p:transition advClick="0"/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24384000" cy="13715999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6370658"/>
      </p:ext>
    </p:extLst>
  </p:cSld>
  <p:clrMapOvr>
    <a:masterClrMapping/>
  </p:clrMapOvr>
  <p:transition advClick="0"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of 3 - v2 - 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184158" y="3969832"/>
            <a:ext cx="6041244" cy="622238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5753961" y="3969832"/>
            <a:ext cx="6041244" cy="622238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547432" y="3969832"/>
            <a:ext cx="6041244" cy="622238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4816795"/>
      </p:ext>
    </p:extLst>
  </p:cSld>
  <p:clrMapOvr>
    <a:masterClrMapping/>
  </p:clrMapOvr>
  <p:transition advClick="0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20955000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91441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430" lvl="1" indent="-846677">
              <a:spcBef>
                <a:spcPts val="4267"/>
              </a:spcBef>
              <a:spcAft>
                <a:spcPts val="0"/>
              </a:spcAft>
              <a:buSzPts val="1400"/>
              <a:buChar char="○"/>
              <a:defRPr/>
            </a:lvl2pPr>
            <a:lvl3pPr marL="3657646" lvl="2" indent="-846677">
              <a:spcBef>
                <a:spcPts val="4267"/>
              </a:spcBef>
              <a:spcAft>
                <a:spcPts val="0"/>
              </a:spcAft>
              <a:buSzPts val="1400"/>
              <a:buChar char="■"/>
              <a:defRPr/>
            </a:lvl3pPr>
            <a:lvl4pPr marL="4876861" lvl="3" indent="-846677">
              <a:spcBef>
                <a:spcPts val="4267"/>
              </a:spcBef>
              <a:spcAft>
                <a:spcPts val="0"/>
              </a:spcAft>
              <a:buSzPts val="1400"/>
              <a:buChar char="●"/>
              <a:defRPr/>
            </a:lvl4pPr>
            <a:lvl5pPr marL="6096076" lvl="4" indent="-846677">
              <a:spcBef>
                <a:spcPts val="4267"/>
              </a:spcBef>
              <a:spcAft>
                <a:spcPts val="0"/>
              </a:spcAft>
              <a:buSzPts val="1400"/>
              <a:buChar char="○"/>
              <a:defRPr/>
            </a:lvl5pPr>
            <a:lvl6pPr marL="7315291" lvl="5" indent="-846677">
              <a:spcBef>
                <a:spcPts val="4267"/>
              </a:spcBef>
              <a:spcAft>
                <a:spcPts val="0"/>
              </a:spcAft>
              <a:buSzPts val="1400"/>
              <a:buChar char="■"/>
              <a:defRPr/>
            </a:lvl6pPr>
            <a:lvl7pPr marL="8534507" lvl="6" indent="-846677">
              <a:spcBef>
                <a:spcPts val="4267"/>
              </a:spcBef>
              <a:spcAft>
                <a:spcPts val="0"/>
              </a:spcAft>
              <a:buSzPts val="1400"/>
              <a:buChar char="●"/>
              <a:defRPr/>
            </a:lvl7pPr>
            <a:lvl8pPr marL="9753722" lvl="7" indent="-846677">
              <a:spcBef>
                <a:spcPts val="4267"/>
              </a:spcBef>
              <a:spcAft>
                <a:spcPts val="0"/>
              </a:spcAft>
              <a:buSzPts val="1400"/>
              <a:buChar char="○"/>
              <a:defRPr/>
            </a:lvl8pPr>
            <a:lvl9pPr marL="10972937" lvl="8" indent="-846677">
              <a:spcBef>
                <a:spcPts val="4267"/>
              </a:spcBef>
              <a:spcAft>
                <a:spcPts val="4267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F05862-BEED-ED4D-AB7C-37BC2B036528}"/>
              </a:ext>
            </a:extLst>
          </p:cNvPr>
          <p:cNvCxnSpPr/>
          <p:nvPr userDrawn="1"/>
        </p:nvCxnSpPr>
        <p:spPr>
          <a:xfrm flipV="1">
            <a:off x="11795125" y="2328863"/>
            <a:ext cx="741363" cy="4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09A5819C-601C-2D40-B364-B5E300FA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837" y="585509"/>
            <a:ext cx="21030327" cy="1849043"/>
          </a:xfrm>
        </p:spPr>
        <p:txBody>
          <a:bodyPr/>
          <a:lstStyle>
            <a:lvl1pPr algn="ctr">
              <a:defRPr sz="7200" b="1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422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-Picture-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0455371"/>
      </p:ext>
    </p:extLst>
  </p:cSld>
  <p:clrMapOvr>
    <a:masterClrMapping/>
  </p:clrMapOvr>
  <p:transition advClick="0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497B3F-8F91-404E-AD10-636E5BB960FB}"/>
              </a:ext>
            </a:extLst>
          </p:cNvPr>
          <p:cNvSpPr/>
          <p:nvPr/>
        </p:nvSpPr>
        <p:spPr>
          <a:xfrm>
            <a:off x="11288478" y="579438"/>
            <a:ext cx="1895969" cy="69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02612" cy="13716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122371"/>
      </p:ext>
    </p:extLst>
  </p:cSld>
  <p:clrMapOvr>
    <a:masterClrMapping/>
  </p:clrMapOvr>
  <p:transition advClick="0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B60233-B17A-D347-8AB0-7F2D483BA514}"/>
              </a:ext>
            </a:extLst>
          </p:cNvPr>
          <p:cNvSpPr/>
          <p:nvPr/>
        </p:nvSpPr>
        <p:spPr>
          <a:xfrm>
            <a:off x="11288478" y="579438"/>
            <a:ext cx="1895969" cy="69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81388" y="0"/>
            <a:ext cx="12202612" cy="13716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019995"/>
      </p:ext>
    </p:extLst>
  </p:cSld>
  <p:clrMapOvr>
    <a:masterClrMapping/>
  </p:clrMapOvr>
  <p:transition advClick="0"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12A78D-3EE1-2F4D-B7DC-9416E23A7453}"/>
              </a:ext>
            </a:extLst>
          </p:cNvPr>
          <p:cNvSpPr/>
          <p:nvPr/>
        </p:nvSpPr>
        <p:spPr>
          <a:xfrm>
            <a:off x="11288478" y="579438"/>
            <a:ext cx="1895969" cy="69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81388" y="0"/>
            <a:ext cx="12202612" cy="13716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8192869"/>
      </p:ext>
    </p:extLst>
  </p:cSld>
  <p:clrMapOvr>
    <a:masterClrMapping/>
  </p:clrMapOvr>
  <p:transition advClick="0"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3572E9-3ADE-1A40-84CA-C29863DAF904}"/>
              </a:ext>
            </a:extLst>
          </p:cNvPr>
          <p:cNvSpPr/>
          <p:nvPr/>
        </p:nvSpPr>
        <p:spPr>
          <a:xfrm>
            <a:off x="11288478" y="579438"/>
            <a:ext cx="1895969" cy="69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3478740" y="4506951"/>
            <a:ext cx="7958011" cy="503786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6270658"/>
      </p:ext>
    </p:extLst>
  </p:cSld>
  <p:clrMapOvr>
    <a:masterClrMapping/>
  </p:clrMapOvr>
  <p:transition advClick="0"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1757524" y="4528987"/>
            <a:ext cx="8796996" cy="555635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0017153" y="6279361"/>
            <a:ext cx="2258355" cy="40260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47510"/>
      </p:ext>
    </p:extLst>
  </p:cSld>
  <p:clrMapOvr>
    <a:masterClrMapping/>
  </p:clrMapOvr>
  <p:transition advClick="0"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504CD29-EA2A-0249-9F5B-70644102B79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76837" y="730251"/>
            <a:ext cx="21030327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2C1FB98-A9F0-064D-90C9-CFFCD2BCA9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76837" y="3651250"/>
            <a:ext cx="21030327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TextBox 9">
            <a:extLst>
              <a:ext uri="{FF2B5EF4-FFF2-40B4-BE49-F238E27FC236}">
                <a16:creationId xmlns:a16="http://schemas.microsoft.com/office/drawing/2014/main" id="{0F137C15-DEC9-C342-BD39-AA22615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35515" y="12623801"/>
            <a:ext cx="78601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fld id="{A84343FF-B38F-B84D-B6DF-7FE9A867833C}" type="slidenum">
              <a:rPr lang="id-ID" altLang="en-US" sz="1800" b="1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</a:rPr>
              <a:pPr algn="ctr" eaLnBrk="1" hangingPunct="1"/>
              <a:t>‹#›</a:t>
            </a:fld>
            <a:r>
              <a:rPr lang="id-ID" altLang="en-US" sz="1800" b="1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106B7-CBA7-744A-8C2F-B2DBFF6B307F}"/>
              </a:ext>
            </a:extLst>
          </p:cNvPr>
          <p:cNvSpPr>
            <a:spLocks/>
          </p:cNvSpPr>
          <p:nvPr/>
        </p:nvSpPr>
        <p:spPr bwMode="auto">
          <a:xfrm>
            <a:off x="21430481" y="12717463"/>
            <a:ext cx="79713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/>
          <a:p>
            <a:pPr algn="r" defTabSz="45720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7DF0F-4707-0B44-B5C1-89AE013F4337}"/>
              </a:ext>
            </a:extLst>
          </p:cNvPr>
          <p:cNvSpPr txBox="1"/>
          <p:nvPr/>
        </p:nvSpPr>
        <p:spPr>
          <a:xfrm>
            <a:off x="797377" y="914400"/>
            <a:ext cx="1847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376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</p:sldLayoutIdLst>
  <p:transition spd="slow" advClick="0"/>
  <p:hf sldNum="0" hdr="0" ftr="0" dt="0"/>
  <p:txStyles>
    <p:titleStyle>
      <a:lvl1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2pPr>
      <a:lvl3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3pPr>
      <a:lvl4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4pPr>
      <a:lvl5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5pPr>
      <a:lvl6pPr marL="457200"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6pPr>
      <a:lvl7pPr marL="914400"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7pPr>
      <a:lvl8pPr marL="1371600"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8pPr>
      <a:lvl9pPr marL="1828800"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9pPr>
    </p:titleStyle>
    <p:bodyStyle>
      <a:lvl1pPr marL="455613" indent="-455613" algn="l" defTabSz="1827213" rtl="0" eaLnBrk="1" fontAlgn="base" hangingPunct="1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lang="en-US" sz="48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0013" indent="-455613" algn="l" defTabSz="18272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40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4413" indent="-455613" algn="l" defTabSz="18272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36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8813" indent="-455613" algn="l" defTabSz="18272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213" indent="-455613" algn="l" defTabSz="18272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docker.com/u/jragan/repository/docker/jragan/docker-demo-1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png"/><Relationship Id="rId4" Type="http://schemas.openxmlformats.org/officeDocument/2006/relationships/hyperlink" Target="http://github.com/johnragan/docker-demo-10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ragan/docker-demo-1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0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776045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Concepts and Labs</a:t>
            </a:r>
          </a:p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John Ragan</a:t>
            </a:r>
          </a:p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Hobsons, Inc.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8432994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Docker?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21856699" cy="3784733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 startAt="2"/>
            </a:pPr>
            <a:r>
              <a:rPr lang="en-US" dirty="0"/>
              <a:t>Layer in functionality to create more complex images from existing images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779E33-1144-4046-A859-1C58E7BF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678" y="8255696"/>
            <a:ext cx="2213827" cy="1007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890DD8-C089-8F48-B3BD-BA11B8F4095F}"/>
              </a:ext>
            </a:extLst>
          </p:cNvPr>
          <p:cNvSpPr txBox="1"/>
          <p:nvPr/>
        </p:nvSpPr>
        <p:spPr>
          <a:xfrm>
            <a:off x="17002760" y="6873141"/>
            <a:ext cx="4133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Javascript</a:t>
            </a:r>
            <a:r>
              <a:rPr lang="en-US" dirty="0"/>
              <a:t>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62F55-EF25-EA42-8CC4-D2EC2DE7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418" y="5428285"/>
            <a:ext cx="14077085" cy="52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Docker?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13362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 startAt="3"/>
            </a:pPr>
            <a:r>
              <a:rPr lang="en-US" dirty="0" err="1"/>
              <a:t>DockerHub</a:t>
            </a:r>
            <a:r>
              <a:rPr lang="en-US" dirty="0"/>
              <a:t> to obtain/store images for reuse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 startAt="3"/>
            </a:pPr>
            <a:r>
              <a:rPr lang="en-US" dirty="0"/>
              <a:t>Isolated and easily removed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21433-6E2D-394F-99E6-08359F2A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5364988"/>
            <a:ext cx="14287500" cy="7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8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Docker – Lab 1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202717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Create Docker account 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Go into the downloaded lab’s </a:t>
            </a:r>
            <a:r>
              <a:rPr lang="en-US" i="1" dirty="0"/>
              <a:t>working-code/lab-1-docker </a:t>
            </a:r>
            <a:r>
              <a:rPr lang="en-US" dirty="0"/>
              <a:t>directory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Build Image from </a:t>
            </a:r>
            <a:r>
              <a:rPr lang="en-US" dirty="0" err="1"/>
              <a:t>Dockerfile</a:t>
            </a:r>
            <a:endParaRPr lang="en-US" dirty="0"/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Run the Image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Upload the image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Change it to use Node version 6.17.1 and say “Hello </a:t>
            </a:r>
            <a:r>
              <a:rPr lang="en-US" dirty="0" err="1"/>
              <a:t>DevFest</a:t>
            </a:r>
            <a:r>
              <a:rPr lang="en-US" dirty="0"/>
              <a:t> DC” (</a:t>
            </a:r>
            <a:r>
              <a:rPr lang="en-US" i="1" dirty="0" err="1"/>
              <a:t>index.js</a:t>
            </a:r>
            <a:r>
              <a:rPr lang="en-US" i="1" dirty="0"/>
              <a:t> </a:t>
            </a:r>
            <a:r>
              <a:rPr lang="en-US" dirty="0"/>
              <a:t>file)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Upload Image to your </a:t>
            </a:r>
            <a:r>
              <a:rPr lang="en-US" dirty="0" err="1"/>
              <a:t>DockerHub</a:t>
            </a:r>
            <a:r>
              <a:rPr lang="en-US" dirty="0"/>
              <a:t> as version 2</a:t>
            </a:r>
          </a:p>
          <a:p>
            <a:pPr marL="304804" indent="0">
              <a:lnSpc>
                <a:spcPct val="115000"/>
              </a:lnSpc>
              <a:buClr>
                <a:schemeClr val="dk2"/>
              </a:buClr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4AE83-36FC-4E46-AC64-352CF5A17AF8}"/>
              </a:ext>
            </a:extLst>
          </p:cNvPr>
          <p:cNvSpPr txBox="1"/>
          <p:nvPr/>
        </p:nvSpPr>
        <p:spPr>
          <a:xfrm>
            <a:off x="224985" y="12913240"/>
            <a:ext cx="15028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https://cloud.docker.com/u/jragan/repository/docker/jragan/docker-demo-101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8E0D0-1331-304C-BCD8-D6302E8B3EE9}"/>
              </a:ext>
            </a:extLst>
          </p:cNvPr>
          <p:cNvSpPr txBox="1"/>
          <p:nvPr/>
        </p:nvSpPr>
        <p:spPr>
          <a:xfrm>
            <a:off x="224985" y="11902122"/>
            <a:ext cx="912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http://github.com/johnragan/docker-demo-101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FE46B5-6594-2649-BDC3-2C6EDFEAF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7736" y="8731691"/>
            <a:ext cx="9234401" cy="34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0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5A213F-79DD-3C4A-828D-1EC244E9A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9" y="7637997"/>
            <a:ext cx="14077085" cy="5262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99" y="515170"/>
            <a:ext cx="21030327" cy="1849043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is not Image is not Container</a:t>
            </a:r>
          </a:p>
        </p:txBody>
      </p:sp>
      <p:sp>
        <p:nvSpPr>
          <p:cNvPr id="10" name="Google Shape;67;p15">
            <a:extLst>
              <a:ext uri="{FF2B5EF4-FFF2-40B4-BE49-F238E27FC236}">
                <a16:creationId xmlns:a16="http://schemas.microsoft.com/office/drawing/2014/main" id="{CCF93037-EF9A-4F4B-8055-D2ACE872F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202717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 err="1"/>
              <a:t>Dockerfile</a:t>
            </a:r>
            <a:r>
              <a:rPr lang="en-US" dirty="0"/>
              <a:t> is a text file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Image is built from a file but is not what is actually running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One or more Containers are executing instances of Images</a:t>
            </a:r>
          </a:p>
          <a:p>
            <a:pPr marL="304804" indent="0">
              <a:lnSpc>
                <a:spcPct val="115000"/>
              </a:lnSpc>
              <a:buClr>
                <a:schemeClr val="dk2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50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Many Docker Containers can run on single OS</a:t>
            </a:r>
          </a:p>
          <a:p>
            <a:r>
              <a:rPr lang="en-US" dirty="0"/>
              <a:t>Leverage Linux Containers (Linux Kernel feature) to isolate within a single OS</a:t>
            </a:r>
            <a:endParaRPr lang="en" dirty="0"/>
          </a:p>
          <a:p>
            <a:pPr lvl="1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 is not VM Image</a:t>
            </a:r>
          </a:p>
        </p:txBody>
      </p:sp>
    </p:spTree>
    <p:extLst>
      <p:ext uri="{BB962C8B-B14F-4D97-AF65-F5344CB8AC3E}">
        <p14:creationId xmlns:p14="http://schemas.microsoft.com/office/powerpoint/2010/main" val="156914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0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1" y="9617075"/>
            <a:ext cx="1296059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2 - Components and Interactions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2" y="7564439"/>
            <a:ext cx="1854546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Overview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189164" y="800735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21340381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So You Have a Bunch of Docker Containers – Now What?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804" indent="0">
              <a:buNone/>
            </a:pPr>
            <a:r>
              <a:rPr lang="en-US" dirty="0"/>
              <a:t>All your problems are solved!</a:t>
            </a:r>
          </a:p>
        </p:txBody>
      </p:sp>
    </p:spTree>
    <p:extLst>
      <p:ext uri="{BB962C8B-B14F-4D97-AF65-F5344CB8AC3E}">
        <p14:creationId xmlns:p14="http://schemas.microsoft.com/office/powerpoint/2010/main" val="235886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So You Have a Bunch of Docker Containers – Now What?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orchestrate all of your app’s containers, as well as all the other apps you need to deploy and run?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expose your services to the world, and restrict access?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set up scalability?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restart failed components automatically?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pause components from serving requests when not ready?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pass in secrets?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pass in configurations?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automatically scale up and down based on metrics?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rollback deployments?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label and control what gets run where?</a:t>
            </a:r>
          </a:p>
        </p:txBody>
      </p:sp>
    </p:spTree>
    <p:extLst>
      <p:ext uri="{BB962C8B-B14F-4D97-AF65-F5344CB8AC3E}">
        <p14:creationId xmlns:p14="http://schemas.microsoft.com/office/powerpoint/2010/main" val="1498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Manages containerized apps across a cluster</a:t>
            </a:r>
          </a:p>
          <a:p>
            <a:pPr lvl="1">
              <a:lnSpc>
                <a:spcPct val="0"/>
              </a:lnSpc>
            </a:pPr>
            <a:r>
              <a:rPr lang="en-US" dirty="0"/>
              <a:t>Long running applications</a:t>
            </a:r>
          </a:p>
          <a:p>
            <a:pPr lvl="1">
              <a:lnSpc>
                <a:spcPct val="0"/>
              </a:lnSpc>
            </a:pPr>
            <a:r>
              <a:rPr lang="en-US" dirty="0"/>
              <a:t>Jobs</a:t>
            </a:r>
          </a:p>
          <a:p>
            <a:pPr lvl="1">
              <a:lnSpc>
                <a:spcPct val="0"/>
              </a:lnSpc>
            </a:pPr>
            <a:r>
              <a:rPr lang="en-US" dirty="0"/>
              <a:t>Stateful or Stateless</a:t>
            </a:r>
          </a:p>
          <a:p>
            <a:endParaRPr lang="en" dirty="0"/>
          </a:p>
          <a:p>
            <a:pPr>
              <a:lnSpc>
                <a:spcPct val="50000"/>
              </a:lnSpc>
            </a:pPr>
            <a:r>
              <a:rPr lang="en" dirty="0"/>
              <a:t>Manages container lifecycle</a:t>
            </a:r>
          </a:p>
          <a:p>
            <a:pPr lvl="1">
              <a:lnSpc>
                <a:spcPct val="0"/>
              </a:lnSpc>
            </a:pPr>
            <a:r>
              <a:rPr lang="en-US" dirty="0"/>
              <a:t>Start</a:t>
            </a:r>
          </a:p>
          <a:p>
            <a:pPr lvl="1">
              <a:lnSpc>
                <a:spcPct val="0"/>
              </a:lnSpc>
            </a:pPr>
            <a:r>
              <a:rPr lang="en-US" dirty="0"/>
              <a:t>Restart if dies</a:t>
            </a:r>
          </a:p>
          <a:p>
            <a:pPr lvl="1">
              <a:lnSpc>
                <a:spcPct val="0"/>
              </a:lnSpc>
            </a:pPr>
            <a:r>
              <a:rPr lang="en-US" dirty="0"/>
              <a:t>Schedule onto certain server nodes</a:t>
            </a:r>
          </a:p>
          <a:p>
            <a:endParaRPr lang="en" dirty="0"/>
          </a:p>
          <a:p>
            <a:r>
              <a:rPr lang="en" dirty="0"/>
              <a:t>Open source</a:t>
            </a:r>
          </a:p>
          <a:p>
            <a:pPr lvl="1">
              <a:lnSpc>
                <a:spcPct val="0"/>
              </a:lnSpc>
            </a:pPr>
            <a:r>
              <a:rPr lang="en-US"/>
              <a:t>Google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Kubernetes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6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604" y="585509"/>
            <a:ext cx="21595405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Kubernetes Cluster – Generic Container Running Cluster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EA7EC-F091-BD48-AB37-BF8E1CDDE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0" y="3003550"/>
            <a:ext cx="19897514" cy="890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415530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Lab Setup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958421655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2 – Creating and Exposing a Pod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13362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Create basic Pod definition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kubectl</a:t>
            </a:r>
            <a:r>
              <a:rPr lang="en-US" dirty="0"/>
              <a:t> to create the pod on cluster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Expose it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Access it (use the exposed port!)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Delete the service and pod to shut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1C877-9807-9E45-B70B-E2FD787A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970" y="4827362"/>
            <a:ext cx="8944179" cy="83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2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 marL="304804" indent="0">
              <a:buNone/>
            </a:pPr>
            <a:endParaRPr lang="en" dirty="0"/>
          </a:p>
          <a:p>
            <a:pPr>
              <a:lnSpc>
                <a:spcPct val="50000"/>
              </a:lnSpc>
            </a:pPr>
            <a:r>
              <a:rPr lang="en" dirty="0"/>
              <a:t>Pods group containers that work together</a:t>
            </a:r>
          </a:p>
          <a:p>
            <a:pPr lvl="1">
              <a:lnSpc>
                <a:spcPct val="0"/>
              </a:lnSpc>
            </a:pPr>
            <a:r>
              <a:rPr lang="en-US" dirty="0"/>
              <a:t>Same lifecycle</a:t>
            </a:r>
          </a:p>
          <a:p>
            <a:pPr lvl="1">
              <a:lnSpc>
                <a:spcPct val="0"/>
              </a:lnSpc>
            </a:pPr>
            <a:r>
              <a:rPr lang="en-US" dirty="0"/>
              <a:t>Same worker node</a:t>
            </a:r>
          </a:p>
          <a:p>
            <a:pPr lvl="1">
              <a:lnSpc>
                <a:spcPct val="0"/>
              </a:lnSpc>
            </a:pPr>
            <a:r>
              <a:rPr lang="en-US" dirty="0"/>
              <a:t>Assign containers to pods, which are assigned to worker nodes</a:t>
            </a:r>
          </a:p>
          <a:p>
            <a:endParaRPr lang="en" dirty="0"/>
          </a:p>
          <a:p>
            <a:pPr>
              <a:lnSpc>
                <a:spcPct val="50000"/>
              </a:lnSpc>
            </a:pPr>
            <a:r>
              <a:rPr lang="en-US" dirty="0"/>
              <a:t>Pod is not Worker Node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Worker Node part of Kubernetes physical cluster of machines (physical)</a:t>
            </a:r>
          </a:p>
          <a:p>
            <a:pPr lvl="1">
              <a:lnSpc>
                <a:spcPct val="0"/>
              </a:lnSpc>
            </a:pPr>
            <a:r>
              <a:rPr lang="en-US" dirty="0"/>
              <a:t>Pods group container nodes to run on Worker Nodes (application logical)</a:t>
            </a:r>
          </a:p>
          <a:p>
            <a:endParaRPr lang="en" dirty="0"/>
          </a:p>
          <a:p>
            <a:r>
              <a:rPr lang="en" dirty="0"/>
              <a:t>Should you use Pods for horizontal scaling?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Pods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3D9BB-D111-6043-AD43-B0E22E31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0" y="9612293"/>
            <a:ext cx="10001250" cy="41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3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are going to put not too many but not few on each server?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C5ABE-BF2C-BB4B-9370-F634D375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68" y="5704142"/>
            <a:ext cx="17323514" cy="77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94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1613576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3 - Working with the Deployment Objects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55833535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Who w</a:t>
            </a:r>
            <a:r>
              <a:rPr lang="en-US" dirty="0"/>
              <a:t>an</a:t>
            </a:r>
            <a:r>
              <a:rPr lang="en" dirty="0" err="1"/>
              <a:t>ts</a:t>
            </a:r>
            <a:r>
              <a:rPr lang="en" dirty="0"/>
              <a:t> to deploy each Pod one by one?</a:t>
            </a:r>
          </a:p>
          <a:p>
            <a:pPr lvl="1">
              <a:lnSpc>
                <a:spcPct val="0"/>
              </a:lnSpc>
            </a:pPr>
            <a:r>
              <a:rPr lang="en-US" dirty="0"/>
              <a:t>Including for each replica for scalability</a:t>
            </a:r>
          </a:p>
          <a:p>
            <a:pPr marL="304804" indent="0">
              <a:buNone/>
            </a:pPr>
            <a:endParaRPr lang="en" dirty="0"/>
          </a:p>
          <a:p>
            <a:pPr>
              <a:lnSpc>
                <a:spcPct val="50000"/>
              </a:lnSpc>
            </a:pPr>
            <a:r>
              <a:rPr lang="en" dirty="0"/>
              <a:t>Instead, specify via a Deployment Object</a:t>
            </a:r>
          </a:p>
          <a:p>
            <a:pPr lvl="1">
              <a:lnSpc>
                <a:spcPct val="0"/>
              </a:lnSpc>
            </a:pPr>
            <a:r>
              <a:rPr lang="en-US" dirty="0"/>
              <a:t>Specify the containers to deploy</a:t>
            </a:r>
          </a:p>
          <a:p>
            <a:pPr lvl="1">
              <a:lnSpc>
                <a:spcPct val="0"/>
              </a:lnSpc>
            </a:pPr>
            <a:r>
              <a:rPr lang="en-US" dirty="0"/>
              <a:t>Specify replicas for scalability (rich filtering)</a:t>
            </a:r>
          </a:p>
          <a:p>
            <a:pPr lvl="1">
              <a:lnSpc>
                <a:spcPct val="0"/>
              </a:lnSpc>
            </a:pPr>
            <a:r>
              <a:rPr lang="en-US" dirty="0"/>
              <a:t>Apply updates all at once</a:t>
            </a:r>
          </a:p>
          <a:p>
            <a:pPr lvl="1">
              <a:lnSpc>
                <a:spcPct val="0"/>
              </a:lnSpc>
            </a:pPr>
            <a:r>
              <a:rPr lang="en-US" dirty="0"/>
              <a:t>Do rolling updates</a:t>
            </a:r>
          </a:p>
          <a:p>
            <a:pPr lvl="1">
              <a:lnSpc>
                <a:spcPct val="0"/>
              </a:lnSpc>
            </a:pPr>
            <a:r>
              <a:rPr lang="en-US" dirty="0"/>
              <a:t>Do rollbacks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Specify how you want it to end up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Kubernetes figures out how to make it happen</a:t>
            </a:r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Your Application Likely Has Lots of Containers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CD466-2663-AD40-B76A-6680AA0D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720" y="3073267"/>
            <a:ext cx="7684770" cy="881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1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3 – Creating a Deployment Object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13362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Create a Deployment definition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kubectl</a:t>
            </a:r>
            <a:r>
              <a:rPr lang="en-US" dirty="0"/>
              <a:t> to create the deployment on cluster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Expose it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Access it (use the exposed port!)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Delete the service and deployment to shut 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708FE-FFF7-2D4E-8547-D5C1732E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987" y="3757263"/>
            <a:ext cx="8344522" cy="95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31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What Did We Do?</a:t>
            </a:r>
            <a:endParaRPr lang="en-US" dirty="0"/>
          </a:p>
        </p:txBody>
      </p:sp>
      <p:sp>
        <p:nvSpPr>
          <p:cNvPr id="5" name="Google Shape;109;p21">
            <a:extLst>
              <a:ext uri="{FF2B5EF4-FFF2-40B4-BE49-F238E27FC236}">
                <a16:creationId xmlns:a16="http://schemas.microsoft.com/office/drawing/2014/main" id="{E96519C0-12F2-524C-913B-1A5A17D4D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20955000" cy="4747771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-US" dirty="0"/>
              <a:t>Simple Example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Limited to a single container</a:t>
            </a:r>
          </a:p>
          <a:p>
            <a:pPr marL="304804" indent="0">
              <a:buNone/>
            </a:pPr>
            <a:endParaRPr lang="en" dirty="0"/>
          </a:p>
          <a:p>
            <a:pPr>
              <a:lnSpc>
                <a:spcPct val="50000"/>
              </a:lnSpc>
            </a:pPr>
            <a:r>
              <a:rPr lang="en" dirty="0"/>
              <a:t>A typical deployment would be a lot more complicated</a:t>
            </a:r>
          </a:p>
          <a:p>
            <a:pPr lvl="1">
              <a:lnSpc>
                <a:spcPct val="0"/>
              </a:lnSpc>
            </a:pPr>
            <a:r>
              <a:rPr lang="en-US" dirty="0"/>
              <a:t>Node containers</a:t>
            </a:r>
          </a:p>
          <a:p>
            <a:pPr lvl="1">
              <a:lnSpc>
                <a:spcPct val="0"/>
              </a:lnSpc>
            </a:pPr>
            <a:r>
              <a:rPr lang="en-US" dirty="0"/>
              <a:t>MongoDB containers</a:t>
            </a:r>
          </a:p>
          <a:p>
            <a:pPr lvl="1">
              <a:lnSpc>
                <a:spcPct val="0"/>
              </a:lnSpc>
            </a:pPr>
            <a:r>
              <a:rPr lang="en-US" dirty="0" err="1"/>
              <a:t>ElasticSearch</a:t>
            </a:r>
            <a:endParaRPr lang="en-US" dirty="0"/>
          </a:p>
          <a:p>
            <a:pPr lvl="1">
              <a:lnSpc>
                <a:spcPct val="0"/>
              </a:lnSpc>
            </a:pPr>
            <a:r>
              <a:rPr lang="en-US" dirty="0"/>
              <a:t>A whole lot of other stuff</a:t>
            </a:r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054F9-123B-144C-91CD-B8A6FFB4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124" y="7518400"/>
            <a:ext cx="13132940" cy="58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5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1E9E5-FDC5-534C-AC02-F05F32601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168" y="6858000"/>
            <a:ext cx="14239664" cy="63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42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1435803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4 - Working with the Service Objects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900084274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1714500" y="4147091"/>
            <a:ext cx="15639645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Who Likes Typing</a:t>
            </a:r>
            <a:b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</a:br>
            <a:r>
              <a:rPr lang="en-US" altLang="en-US" dirty="0" err="1">
                <a:ea typeface="Montserrat" pitchFamily="2" charset="77"/>
                <a:cs typeface="Montserrat" pitchFamily="2" charset="77"/>
                <a:sym typeface="Bebas Neue"/>
              </a:rPr>
              <a:t>kubectl</a:t>
            </a:r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 expose pod basicapp-deployment-689979c749-7dbfs --type=</a:t>
            </a:r>
            <a:r>
              <a:rPr lang="en-US" altLang="en-US" dirty="0" err="1">
                <a:ea typeface="Montserrat" pitchFamily="2" charset="77"/>
                <a:cs typeface="Montserrat" pitchFamily="2" charset="77"/>
                <a:sym typeface="Bebas Neue"/>
              </a:rPr>
              <a:t>NodePort</a:t>
            </a:r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 --name </a:t>
            </a:r>
            <a:r>
              <a:rPr lang="en-US" altLang="en-US" dirty="0" err="1">
                <a:ea typeface="Montserrat" pitchFamily="2" charset="77"/>
                <a:cs typeface="Montserrat" pitchFamily="2" charset="77"/>
                <a:sym typeface="Bebas Neue"/>
              </a:rPr>
              <a:t>basicapp</a:t>
            </a:r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?</a:t>
            </a:r>
            <a:endParaRPr lang="en-US" dirty="0"/>
          </a:p>
          <a:p>
            <a:pPr lvl="1">
              <a:lnSpc>
                <a:spcPct val="50000"/>
              </a:lnSpc>
            </a:pPr>
            <a:r>
              <a:rPr lang="en-US" dirty="0"/>
              <a:t>I do not!</a:t>
            </a:r>
          </a:p>
          <a:p>
            <a:pPr>
              <a:lnSpc>
                <a:spcPct val="5000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endParaRPr lang="en" dirty="0"/>
          </a:p>
          <a:p>
            <a:pPr>
              <a:lnSpc>
                <a:spcPct val="50000"/>
              </a:lnSpc>
            </a:pPr>
            <a:endParaRPr lang="en" dirty="0"/>
          </a:p>
          <a:p>
            <a:pPr>
              <a:lnSpc>
                <a:spcPct val="50000"/>
              </a:lnSpc>
            </a:pPr>
            <a:r>
              <a:rPr lang="en" dirty="0"/>
              <a:t>Instead, let’s use Service Objects</a:t>
            </a:r>
          </a:p>
          <a:p>
            <a:pPr lvl="1">
              <a:lnSpc>
                <a:spcPct val="0"/>
              </a:lnSpc>
            </a:pPr>
            <a:r>
              <a:rPr lang="en-US" dirty="0"/>
              <a:t>Have the logic to expose for external access</a:t>
            </a:r>
          </a:p>
          <a:p>
            <a:pPr lvl="1">
              <a:lnSpc>
                <a:spcPct val="0"/>
              </a:lnSpc>
            </a:pPr>
            <a:r>
              <a:rPr lang="en-US" dirty="0"/>
              <a:t>Pods are constantly being created and destroyed</a:t>
            </a:r>
          </a:p>
          <a:p>
            <a:pPr lvl="2">
              <a:lnSpc>
                <a:spcPct val="0"/>
              </a:lnSpc>
            </a:pPr>
            <a:r>
              <a:rPr lang="en-US" dirty="0"/>
              <a:t>Failover and recovery</a:t>
            </a:r>
          </a:p>
          <a:p>
            <a:pPr lvl="2">
              <a:lnSpc>
                <a:spcPct val="0"/>
              </a:lnSpc>
            </a:pPr>
            <a:r>
              <a:rPr lang="en-US" dirty="0"/>
              <a:t>Scaling operations</a:t>
            </a:r>
          </a:p>
          <a:p>
            <a:pPr lvl="2">
              <a:lnSpc>
                <a:spcPct val="0"/>
              </a:lnSpc>
            </a:pPr>
            <a:r>
              <a:rPr lang="en-US" dirty="0"/>
              <a:t>New deployments</a:t>
            </a:r>
          </a:p>
          <a:p>
            <a:pPr lvl="1">
              <a:lnSpc>
                <a:spcPct val="0"/>
              </a:lnSpc>
            </a:pPr>
            <a:r>
              <a:rPr lang="en-US" dirty="0"/>
              <a:t>Services are more permanent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Exposing Services to the Outside World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6AF50-3176-C34E-BCCF-2502E396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364" y="3309620"/>
            <a:ext cx="6035435" cy="74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5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1714501" y="2295059"/>
            <a:ext cx="20955000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Setting aside first 15 minutes to get things installed</a:t>
            </a:r>
          </a:p>
          <a:p>
            <a:pPr lvl="1">
              <a:lnSpc>
                <a:spcPct val="0"/>
              </a:lnSpc>
            </a:pPr>
            <a:r>
              <a:rPr lang="en-US" dirty="0"/>
              <a:t>As soon as you see this, please get started ASAP! 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>
              <a:lnSpc>
                <a:spcPct val="0"/>
              </a:lnSpc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Go to my GitHub main page below for links and so forth</a:t>
            </a:r>
            <a:endParaRPr lang="en-US" dirty="0">
              <a:solidFill>
                <a:srgbClr val="FF0000"/>
              </a:solidFill>
            </a:endParaRPr>
          </a:p>
          <a:p>
            <a:endParaRPr lang="en" dirty="0"/>
          </a:p>
          <a:p>
            <a:r>
              <a:rPr lang="en" dirty="0"/>
              <a:t>Install Docker Desktop Community version</a:t>
            </a:r>
          </a:p>
          <a:p>
            <a:pPr lvl="1">
              <a:lnSpc>
                <a:spcPct val="0"/>
              </a:lnSpc>
            </a:pPr>
            <a:r>
              <a:rPr lang="en-US" dirty="0"/>
              <a:t>Stable, not Edge!  Version 2.0.0.3, Engine: 18.09.2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Has support for single node Kubernetes built in</a:t>
            </a:r>
            <a:endParaRPr dirty="0"/>
          </a:p>
          <a:p>
            <a:pPr lvl="2"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dirty="0"/>
              <a:t>Enable in Docker Preferences; configure as on right</a:t>
            </a:r>
          </a:p>
          <a:p>
            <a:pPr lvl="2"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dirty="0"/>
              <a:t>Both the Engine and Kubernetes should show running</a:t>
            </a:r>
          </a:p>
          <a:p>
            <a:pPr lvl="2"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dirty="0"/>
              <a:t>Older Docker versions may not have this</a:t>
            </a:r>
          </a:p>
          <a:p>
            <a:pPr lvl="3"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dirty="0"/>
              <a:t>If not, please uninstall and reinstall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dirty="0"/>
              <a:t>Then run these commands:  </a:t>
            </a:r>
          </a:p>
          <a:p>
            <a:pPr lvl="2"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i="1" dirty="0"/>
              <a:t>docker pull </a:t>
            </a:r>
            <a:r>
              <a:rPr lang="en" i="1" dirty="0" err="1"/>
              <a:t>mhart</a:t>
            </a:r>
            <a:r>
              <a:rPr lang="en" i="1" dirty="0"/>
              <a:t>/alpine-node:4.9.1</a:t>
            </a:r>
          </a:p>
          <a:p>
            <a:pPr lvl="2"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i="1" dirty="0"/>
              <a:t>docker pull </a:t>
            </a:r>
            <a:r>
              <a:rPr lang="en" i="1" dirty="0" err="1"/>
              <a:t>mhart</a:t>
            </a:r>
            <a:r>
              <a:rPr lang="en" i="1" dirty="0"/>
              <a:t>/alpine-node:6.17.1</a:t>
            </a:r>
          </a:p>
          <a:p>
            <a:pPr lvl="2"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dirty="0"/>
              <a:t>Can take some time to pull down…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endParaRPr dirty="0"/>
          </a:p>
          <a:p>
            <a:pPr>
              <a:lnSpc>
                <a:spcPct val="50000"/>
              </a:lnSpc>
            </a:pPr>
            <a:r>
              <a:rPr lang="en" dirty="0"/>
              <a:t>Docker and GitHub for the labs</a:t>
            </a:r>
          </a:p>
          <a:p>
            <a:pPr lvl="1">
              <a:lnSpc>
                <a:spcPct val="0"/>
              </a:lnSpc>
            </a:pPr>
            <a:r>
              <a:rPr lang="en-US" dirty="0">
                <a:hlinkClick r:id="rId3"/>
              </a:rPr>
              <a:t>https://github.com/johnragan/docker-demo-101</a:t>
            </a:r>
            <a:r>
              <a:rPr lang="en-US" dirty="0"/>
              <a:t> (clone this now)</a:t>
            </a:r>
            <a:endParaRPr lang="en" dirty="0"/>
          </a:p>
          <a:p>
            <a:pPr marL="304804" indent="0">
              <a:lnSpc>
                <a:spcPct val="50000"/>
              </a:lnSpc>
              <a:buNone/>
            </a:pPr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Setup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B3BFA-3CEC-DB40-8FBF-8AD89FE3F2A3}"/>
              </a:ext>
            </a:extLst>
          </p:cNvPr>
          <p:cNvSpPr txBox="1"/>
          <p:nvPr/>
        </p:nvSpPr>
        <p:spPr>
          <a:xfrm>
            <a:off x="3065692" y="13020241"/>
            <a:ext cx="11602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git clone https://</a:t>
            </a:r>
            <a:r>
              <a:rPr lang="en-US" i="1" dirty="0" err="1"/>
              <a:t>github.com</a:t>
            </a:r>
            <a:r>
              <a:rPr lang="en-US" i="1" dirty="0"/>
              <a:t>/</a:t>
            </a:r>
            <a:r>
              <a:rPr lang="en-US" i="1" dirty="0" err="1"/>
              <a:t>johnragan</a:t>
            </a:r>
            <a:r>
              <a:rPr lang="en-US" i="1" dirty="0"/>
              <a:t>/docker-demo-101.git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43F5A-6EA7-9C4E-A0E8-D990ED3E8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3544" y="36110"/>
            <a:ext cx="7607548" cy="3786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C1E75-54FD-EE40-84D7-1BFC17800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7237" y="3916159"/>
            <a:ext cx="6976763" cy="59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99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4 – Service Object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1421637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Create a Service definition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kubectl</a:t>
            </a:r>
            <a:r>
              <a:rPr lang="en-US" dirty="0"/>
              <a:t> to create the deployment and service on cluster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Access it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Delete the service and deployment to shut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65A64-07B6-234E-9D30-F73C5EA2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264" y="3193355"/>
            <a:ext cx="8402535" cy="103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26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 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 startAt="4"/>
            </a:pPr>
            <a:r>
              <a:rPr lang="en-US" dirty="0">
                <a:solidFill>
                  <a:srgbClr val="0070C0"/>
                </a:solidFill>
              </a:rPr>
              <a:t>How will expose your services to the world, and restrict access?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3077D-F748-C048-8734-47EEBEC3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68" y="7215134"/>
            <a:ext cx="14519064" cy="65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75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604" y="585509"/>
            <a:ext cx="21595405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Kubernetes Cluster – Generic Container Running Cluster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BC1CE-E54E-564B-9969-4E8CC531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0" y="3003550"/>
            <a:ext cx="19897514" cy="890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66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Master Node Responsibilities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0E248-702E-1644-AE9F-0191633C8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150" y="2641600"/>
            <a:ext cx="8521700" cy="94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8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Worker Node Responsibilities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F2DAC-BB99-8349-9CA8-25ECE781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49" y="4711700"/>
            <a:ext cx="11483005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04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429155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5 - Scaling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33193032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Scaling Objects up and down</a:t>
            </a:r>
          </a:p>
          <a:p>
            <a:pPr lvl="1">
              <a:lnSpc>
                <a:spcPct val="0"/>
              </a:lnSpc>
            </a:pPr>
            <a:r>
              <a:rPr lang="en-US" dirty="0"/>
              <a:t>Edit Deployment object</a:t>
            </a:r>
          </a:p>
          <a:p>
            <a:pPr lvl="1">
              <a:lnSpc>
                <a:spcPct val="0"/>
              </a:lnSpc>
            </a:pPr>
            <a:r>
              <a:rPr lang="en-US"/>
              <a:t>HPA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Specify how you want it to end up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Kubernetes figures out how to make it happen</a:t>
            </a:r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dirty="0">
                <a:sym typeface="Bebas Neue"/>
              </a:rPr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19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5 – Scaling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6835" y="3565817"/>
            <a:ext cx="22506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Edit Deployment to Increase Replication by 3 and then decrease by 2</a:t>
            </a:r>
          </a:p>
        </p:txBody>
      </p:sp>
    </p:spTree>
    <p:extLst>
      <p:ext uri="{BB962C8B-B14F-4D97-AF65-F5344CB8AC3E}">
        <p14:creationId xmlns:p14="http://schemas.microsoft.com/office/powerpoint/2010/main" val="2409792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expose your services to the world, and restrict access?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will you set up scalability?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8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1434718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6 - Health Check and Readiness Check, Attaching to a Pod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87674441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Docker basics - review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Understand basic problems Kubernetes solves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Solve these problems hands on along the way via labs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Understand Kubernetes components and interactions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endParaRPr lang="en-US" dirty="0"/>
          </a:p>
          <a:p>
            <a:pPr>
              <a:lnSpc>
                <a:spcPct val="115000"/>
              </a:lnSpc>
              <a:buClr>
                <a:schemeClr val="dk2"/>
              </a:buClr>
            </a:pPr>
            <a:r>
              <a:rPr lang="en-US" dirty="0"/>
              <a:t>You may want to pair program if your install is not working</a:t>
            </a:r>
          </a:p>
          <a:p>
            <a:pPr>
              <a:lnSpc>
                <a:spcPct val="115000"/>
              </a:lnSpc>
              <a:buClr>
                <a:schemeClr val="dk2"/>
              </a:buClr>
            </a:pPr>
            <a:r>
              <a:rPr lang="en-US" dirty="0"/>
              <a:t>If your install does not work, you will still get a lot out of this session</a:t>
            </a:r>
          </a:p>
          <a:p>
            <a:pPr>
              <a:lnSpc>
                <a:spcPct val="115000"/>
              </a:lnSpc>
              <a:buClr>
                <a:schemeClr val="dk2"/>
              </a:buClr>
            </a:pPr>
            <a:r>
              <a:rPr lang="en-US" dirty="0"/>
              <a:t>Each lab is independent</a:t>
            </a:r>
          </a:p>
          <a:p>
            <a:pPr>
              <a:lnSpc>
                <a:spcPct val="115000"/>
              </a:lnSpc>
              <a:buClr>
                <a:schemeClr val="dk2"/>
              </a:buClr>
            </a:pPr>
            <a:r>
              <a:rPr lang="en-US" i="1" dirty="0"/>
              <a:t>working-code </a:t>
            </a:r>
            <a:r>
              <a:rPr lang="en-US" dirty="0"/>
              <a:t>folder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DBEB-4DA9-6B45-9F5E-65B3D126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Kubernetes Fundamentals -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B45433-AE75-4679-A54A-1D9515931962}"/>
              </a:ext>
            </a:extLst>
          </p:cNvPr>
          <p:cNvCxnSpPr/>
          <p:nvPr/>
        </p:nvCxnSpPr>
        <p:spPr>
          <a:xfrm flipV="1">
            <a:off x="11795125" y="2328863"/>
            <a:ext cx="741363" cy="4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867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Health Checks</a:t>
            </a:r>
          </a:p>
          <a:p>
            <a:pPr lvl="1">
              <a:lnSpc>
                <a:spcPct val="0"/>
              </a:lnSpc>
            </a:pPr>
            <a:r>
              <a:rPr lang="en-US" dirty="0"/>
              <a:t>Though Pod is still running, your service can fail</a:t>
            </a:r>
          </a:p>
          <a:p>
            <a:pPr lvl="1">
              <a:lnSpc>
                <a:spcPct val="0"/>
              </a:lnSpc>
            </a:pPr>
            <a:r>
              <a:rPr lang="en-US" dirty="0"/>
              <a:t>You don’t want it to fail silently</a:t>
            </a:r>
          </a:p>
          <a:p>
            <a:pPr lvl="1">
              <a:lnSpc>
                <a:spcPct val="0"/>
              </a:lnSpc>
            </a:pPr>
            <a:r>
              <a:rPr lang="en-US" dirty="0"/>
              <a:t>Health checks allow automatic restart at failures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Readiness Checks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Some services require initialization activities before they can start</a:t>
            </a:r>
          </a:p>
          <a:p>
            <a:pPr lvl="1">
              <a:lnSpc>
                <a:spcPct val="0"/>
              </a:lnSpc>
            </a:pPr>
            <a:r>
              <a:rPr lang="en-US" dirty="0"/>
              <a:t>They may be require other state to be able to handle requests</a:t>
            </a:r>
          </a:p>
          <a:p>
            <a:pPr lvl="1">
              <a:lnSpc>
                <a:spcPct val="0"/>
              </a:lnSpc>
            </a:pPr>
            <a:r>
              <a:rPr lang="en-US" dirty="0"/>
              <a:t>You want to be able to hold off on having your service start until ready</a:t>
            </a:r>
          </a:p>
          <a:p>
            <a:pPr lvl="1">
              <a:lnSpc>
                <a:spcPct val="0"/>
              </a:lnSpc>
            </a:pPr>
            <a:r>
              <a:rPr lang="en-US" dirty="0"/>
              <a:t>You want to automatically take it out of the pool and place back according to readiness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" dirty="0"/>
              <a:t>Three Ways</a:t>
            </a:r>
          </a:p>
          <a:p>
            <a:pPr lvl="1">
              <a:lnSpc>
                <a:spcPct val="0"/>
              </a:lnSpc>
            </a:pPr>
            <a:r>
              <a:rPr lang="en-US" dirty="0"/>
              <a:t>HTTP GET path return code</a:t>
            </a:r>
          </a:p>
          <a:p>
            <a:pPr lvl="1">
              <a:lnSpc>
                <a:spcPct val="0"/>
              </a:lnSpc>
            </a:pPr>
            <a:r>
              <a:rPr lang="en-US" dirty="0"/>
              <a:t>TCP check</a:t>
            </a:r>
          </a:p>
          <a:p>
            <a:pPr lvl="1">
              <a:lnSpc>
                <a:spcPct val="0"/>
              </a:lnSpc>
            </a:pPr>
            <a:r>
              <a:rPr lang="en-US" dirty="0"/>
              <a:t>Run command to check health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dirty="0">
                <a:sym typeface="Bebas Neue"/>
              </a:rPr>
              <a:t>Health Checks and Readiness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6 – Health Check, Readiness, Attaching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77479" y="3565817"/>
            <a:ext cx="22506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Play with experiment-liveness-</a:t>
            </a:r>
            <a:r>
              <a:rPr lang="en-US" dirty="0" err="1"/>
              <a:t>readiness.yml’s</a:t>
            </a:r>
            <a:r>
              <a:rPr lang="en-US" dirty="0"/>
              <a:t> 3 scenarios of liveness and readiness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Attach to a pod and examine </a:t>
            </a:r>
            <a:r>
              <a:rPr lang="en-US" dirty="0" err="1"/>
              <a:t>index.js</a:t>
            </a:r>
            <a:r>
              <a:rPr lang="en-US" dirty="0"/>
              <a:t> to see what is assigned to var app</a:t>
            </a:r>
          </a:p>
        </p:txBody>
      </p:sp>
    </p:spTree>
    <p:extLst>
      <p:ext uri="{BB962C8B-B14F-4D97-AF65-F5344CB8AC3E}">
        <p14:creationId xmlns:p14="http://schemas.microsoft.com/office/powerpoint/2010/main" val="3658048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expose your services to the world, and restrict access?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set up scalability?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will you restart failed components automatically?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will you pause components from serving requests when not ready?</a:t>
            </a:r>
          </a:p>
        </p:txBody>
      </p:sp>
    </p:spTree>
    <p:extLst>
      <p:ext uri="{BB962C8B-B14F-4D97-AF65-F5344CB8AC3E}">
        <p14:creationId xmlns:p14="http://schemas.microsoft.com/office/powerpoint/2010/main" val="3371259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953979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7 - Secrets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82825149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Secrets can be passed in via Kubernetes own Secrets system</a:t>
            </a:r>
          </a:p>
          <a:p>
            <a:pPr lvl="1">
              <a:lnSpc>
                <a:spcPct val="0"/>
              </a:lnSpc>
            </a:pPr>
            <a:r>
              <a:rPr lang="en-US" dirty="0"/>
              <a:t>External Docker image (do not store publicly)</a:t>
            </a:r>
          </a:p>
          <a:p>
            <a:pPr lvl="1">
              <a:lnSpc>
                <a:spcPct val="0"/>
              </a:lnSpc>
            </a:pPr>
            <a:r>
              <a:rPr lang="en-US" dirty="0"/>
              <a:t>Environment variables</a:t>
            </a:r>
          </a:p>
          <a:p>
            <a:pPr lvl="1">
              <a:lnSpc>
                <a:spcPct val="0"/>
              </a:lnSpc>
            </a:pPr>
            <a:r>
              <a:rPr lang="en-US" dirty="0"/>
              <a:t>Volumes with files</a:t>
            </a:r>
          </a:p>
          <a:p>
            <a:pPr lvl="1">
              <a:lnSpc>
                <a:spcPct val="0"/>
              </a:lnSpc>
            </a:pPr>
            <a:r>
              <a:rPr lang="en-US" dirty="0"/>
              <a:t>Other ways</a:t>
            </a:r>
          </a:p>
          <a:p>
            <a:pPr marL="1591753" lvl="1" indent="0">
              <a:lnSpc>
                <a:spcPct val="0"/>
              </a:lnSpc>
              <a:buNone/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We will demonstrate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Volume with files</a:t>
            </a:r>
          </a:p>
          <a:p>
            <a:pPr lvl="1">
              <a:lnSpc>
                <a:spcPct val="0"/>
              </a:lnSpc>
            </a:pPr>
            <a:r>
              <a:rPr lang="en-US" dirty="0"/>
              <a:t>Environment variables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Main steps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Generate the secrets into base64</a:t>
            </a:r>
          </a:p>
          <a:p>
            <a:pPr lvl="1">
              <a:lnSpc>
                <a:spcPct val="0"/>
              </a:lnSpc>
            </a:pPr>
            <a:r>
              <a:rPr lang="en-US" dirty="0"/>
              <a:t>Read the secrets in</a:t>
            </a:r>
          </a:p>
          <a:p>
            <a:pPr lvl="1">
              <a:lnSpc>
                <a:spcPct val="0"/>
              </a:lnSpc>
            </a:pPr>
            <a:r>
              <a:rPr lang="en-US" dirty="0"/>
              <a:t>Create the environment variables</a:t>
            </a:r>
          </a:p>
          <a:p>
            <a:pPr lvl="1">
              <a:lnSpc>
                <a:spcPct val="0"/>
              </a:lnSpc>
            </a:pPr>
            <a:r>
              <a:rPr lang="en-US" dirty="0"/>
              <a:t>Add volume mounts and volumes to deployment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dirty="0">
                <a:sym typeface="Bebas Neue"/>
              </a:rPr>
              <a:t>Secrets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7 – Secrets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6837" y="2849835"/>
            <a:ext cx="22506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Create a secret from </a:t>
            </a:r>
            <a:r>
              <a:rPr lang="en-US" dirty="0" err="1"/>
              <a:t>db</a:t>
            </a:r>
            <a:r>
              <a:rPr lang="en-US" dirty="0"/>
              <a:t>-secrets file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Create and run a deployment using those secrets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Read the secrets from /</a:t>
            </a:r>
            <a:r>
              <a:rPr lang="en-US" dirty="0" err="1"/>
              <a:t>etc</a:t>
            </a:r>
            <a:r>
              <a:rPr lang="en-US" dirty="0"/>
              <a:t>/creds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Read the secret from the environment variables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Display the contents of the secrets as volumes</a:t>
            </a:r>
          </a:p>
        </p:txBody>
      </p:sp>
    </p:spTree>
    <p:extLst>
      <p:ext uri="{BB962C8B-B14F-4D97-AF65-F5344CB8AC3E}">
        <p14:creationId xmlns:p14="http://schemas.microsoft.com/office/powerpoint/2010/main" val="2341921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expose your services to the world, and restrict access?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set up scalability?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restart failed components automatically?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pause components from serving requests when not ready?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will you pass in secrets?</a:t>
            </a:r>
          </a:p>
        </p:txBody>
      </p:sp>
    </p:spTree>
    <p:extLst>
      <p:ext uri="{BB962C8B-B14F-4D97-AF65-F5344CB8AC3E}">
        <p14:creationId xmlns:p14="http://schemas.microsoft.com/office/powerpoint/2010/main" val="1790016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635943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8 - Auto Scaling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248179200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If scaling by metrics, have to install something to track metrics</a:t>
            </a:r>
          </a:p>
          <a:p>
            <a:pPr lvl="1">
              <a:lnSpc>
                <a:spcPct val="0"/>
              </a:lnSpc>
            </a:pPr>
            <a:r>
              <a:rPr lang="en-US" dirty="0"/>
              <a:t>Installed </a:t>
            </a:r>
            <a:r>
              <a:rPr lang="en-US" dirty="0" err="1"/>
              <a:t>metrics_server</a:t>
            </a:r>
            <a:endParaRPr lang="en-US" dirty="0"/>
          </a:p>
          <a:p>
            <a:pPr lvl="1">
              <a:lnSpc>
                <a:spcPct val="0"/>
              </a:lnSpc>
            </a:pPr>
            <a:r>
              <a:rPr lang="en-US" dirty="0"/>
              <a:t>Was a little a tricky, so will demo this but leave notes for you to do yourself later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Based on usage metrics, will scale up or down automatically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Polls every 30 seconds (changeable)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Our example is % CPU utilization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Other resource levels can be used</a:t>
            </a:r>
          </a:p>
          <a:p>
            <a:pPr lvl="1">
              <a:lnSpc>
                <a:spcPct val="0"/>
              </a:lnSpc>
            </a:pPr>
            <a:r>
              <a:rPr lang="en-US" dirty="0"/>
              <a:t>We will target 50%</a:t>
            </a:r>
          </a:p>
          <a:p>
            <a:pPr lvl="1">
              <a:lnSpc>
                <a:spcPct val="0"/>
              </a:lnSpc>
            </a:pPr>
            <a:r>
              <a:rPr lang="en-US" dirty="0"/>
              <a:t>200m CPU, which is 20% of CPU</a:t>
            </a:r>
          </a:p>
          <a:p>
            <a:pPr lvl="1">
              <a:lnSpc>
                <a:spcPct val="0"/>
              </a:lnSpc>
            </a:pPr>
            <a:r>
              <a:rPr lang="en-US" dirty="0"/>
              <a:t>We will set up 1 to 6 Pods</a:t>
            </a:r>
          </a:p>
          <a:p>
            <a:pPr lvl="1">
              <a:lnSpc>
                <a:spcPct val="0"/>
              </a:lnSpc>
            </a:pPr>
            <a:r>
              <a:rPr lang="en-US" dirty="0"/>
              <a:t>Will automatically scale up or down depending on CPU usage to hit target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dirty="0">
                <a:sym typeface="Bebas Neue"/>
              </a:rPr>
              <a:t>Auto Scaling via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8 – Auto Scaling via Metrics Server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6837" y="2849835"/>
            <a:ext cx="22506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Configure auto scaling based on CPU metrics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Increase CPU load to increase more Pods auto-created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Decrease CPU load to decrease Pods auto-created</a:t>
            </a:r>
          </a:p>
        </p:txBody>
      </p:sp>
    </p:spTree>
    <p:extLst>
      <p:ext uri="{BB962C8B-B14F-4D97-AF65-F5344CB8AC3E}">
        <p14:creationId xmlns:p14="http://schemas.microsoft.com/office/powerpoint/2010/main" val="15337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17701908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Hobsons Engineering VP – Intersect</a:t>
            </a:r>
          </a:p>
          <a:p>
            <a:pPr>
              <a:lnSpc>
                <a:spcPct val="50000"/>
              </a:lnSpc>
            </a:pPr>
            <a:endParaRPr lang="en" dirty="0"/>
          </a:p>
          <a:p>
            <a:pPr>
              <a:lnSpc>
                <a:spcPct val="50000"/>
              </a:lnSpc>
            </a:pPr>
            <a:endParaRPr lang="en" dirty="0"/>
          </a:p>
          <a:p>
            <a:pPr>
              <a:lnSpc>
                <a:spcPct val="50000"/>
              </a:lnSpc>
            </a:pPr>
            <a:r>
              <a:rPr lang="en" dirty="0"/>
              <a:t>We are an EdTech Company richly represented in US education</a:t>
            </a:r>
          </a:p>
          <a:p>
            <a:pPr lvl="1">
              <a:lnSpc>
                <a:spcPct val="0"/>
              </a:lnSpc>
            </a:pPr>
            <a:r>
              <a:rPr lang="en-US" dirty="0"/>
              <a:t>Naviance – 40% of US HS students – Career, College and Life Readiness</a:t>
            </a:r>
          </a:p>
          <a:p>
            <a:pPr lvl="1">
              <a:lnSpc>
                <a:spcPct val="0"/>
              </a:lnSpc>
            </a:pPr>
            <a:r>
              <a:rPr lang="en-US" dirty="0"/>
              <a:t>Starfish – 25% of US College Students – Advising and Alerting</a:t>
            </a:r>
          </a:p>
          <a:p>
            <a:pPr lvl="1">
              <a:lnSpc>
                <a:spcPct val="0"/>
              </a:lnSpc>
            </a:pPr>
            <a:r>
              <a:rPr lang="en-US" dirty="0"/>
              <a:t>Intersect – aligning College class needs with student fit</a:t>
            </a:r>
          </a:p>
          <a:p>
            <a:endParaRPr lang="en" dirty="0"/>
          </a:p>
          <a:p>
            <a:pPr>
              <a:lnSpc>
                <a:spcPct val="50000"/>
              </a:lnSpc>
            </a:pPr>
            <a:r>
              <a:rPr lang="en" dirty="0"/>
              <a:t>Intersect as a Product</a:t>
            </a:r>
          </a:p>
          <a:p>
            <a:pPr lvl="1">
              <a:lnSpc>
                <a:spcPct val="0"/>
              </a:lnSpc>
            </a:pPr>
            <a:r>
              <a:rPr lang="en-US" dirty="0"/>
              <a:t>Written from scratch 3 years ago</a:t>
            </a:r>
          </a:p>
          <a:p>
            <a:pPr lvl="1">
              <a:lnSpc>
                <a:spcPct val="0"/>
              </a:lnSpc>
            </a:pPr>
            <a:r>
              <a:rPr lang="en-US" dirty="0"/>
              <a:t>Node, React, AWS, </a:t>
            </a:r>
            <a:r>
              <a:rPr lang="en-US" dirty="0" err="1"/>
              <a:t>ElasticSearch</a:t>
            </a:r>
            <a:r>
              <a:rPr lang="en-US" dirty="0"/>
              <a:t>, MongoDB, </a:t>
            </a:r>
            <a:r>
              <a:rPr lang="en-US" dirty="0" err="1"/>
              <a:t>GraphQL</a:t>
            </a:r>
            <a:endParaRPr lang="en-US" dirty="0"/>
          </a:p>
          <a:p>
            <a:pPr lvl="1">
              <a:lnSpc>
                <a:spcPct val="0"/>
              </a:lnSpc>
            </a:pPr>
            <a:r>
              <a:rPr lang="en-US" dirty="0"/>
              <a:t>CI/CD, deep automated testing, linting – kept up to date</a:t>
            </a:r>
          </a:p>
          <a:p>
            <a:pPr lvl="1">
              <a:lnSpc>
                <a:spcPct val="0"/>
              </a:lnSpc>
            </a:pPr>
            <a:r>
              <a:rPr lang="en-US" dirty="0"/>
              <a:t>Mesos to Kubernetes</a:t>
            </a:r>
          </a:p>
          <a:p>
            <a:endParaRPr lang="en" dirty="0"/>
          </a:p>
          <a:p>
            <a:r>
              <a:rPr lang="en" dirty="0"/>
              <a:t>We are hiring</a:t>
            </a:r>
          </a:p>
          <a:p>
            <a:pPr lvl="1">
              <a:lnSpc>
                <a:spcPct val="0"/>
              </a:lnSpc>
            </a:pPr>
            <a:r>
              <a:rPr lang="en-US" dirty="0"/>
              <a:t>Lead and Senior Node/React developers</a:t>
            </a:r>
          </a:p>
          <a:p>
            <a:pPr lvl="1">
              <a:lnSpc>
                <a:spcPct val="0"/>
              </a:lnSpc>
            </a:pPr>
            <a:r>
              <a:rPr lang="en-US" dirty="0"/>
              <a:t>DevOps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Who Has a Thumb and Likes Kubernetes?  This Guy!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01A0B-E18E-8D42-AE46-D2F5621C6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362" y="10369968"/>
            <a:ext cx="8758137" cy="1988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27D7F9-C1EB-C547-9ED2-56A92645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7821" y="3073267"/>
            <a:ext cx="4713286" cy="5898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1FA96-5170-6F43-9A4D-04FBE03310D8}"/>
              </a:ext>
            </a:extLst>
          </p:cNvPr>
          <p:cNvSpPr txBox="1"/>
          <p:nvPr/>
        </p:nvSpPr>
        <p:spPr>
          <a:xfrm>
            <a:off x="20559724" y="9147349"/>
            <a:ext cx="2308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 Ragan</a:t>
            </a:r>
          </a:p>
        </p:txBody>
      </p:sp>
    </p:spTree>
    <p:extLst>
      <p:ext uri="{BB962C8B-B14F-4D97-AF65-F5344CB8AC3E}">
        <p14:creationId xmlns:p14="http://schemas.microsoft.com/office/powerpoint/2010/main" val="2595226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4CB0D9-C1A3-CC4B-A7CA-14811185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80" y="251081"/>
            <a:ext cx="14215934" cy="132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8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3D9BA4-DF77-DC42-A8E1-E708E08F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1" y="177800"/>
            <a:ext cx="14528800" cy="135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7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51CBE5-3F88-3143-9860-A84F51DC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4" y="245419"/>
            <a:ext cx="14326802" cy="133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7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2AED55-DDBF-F646-B208-9D1C2AF3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3" y="176941"/>
            <a:ext cx="14376229" cy="134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4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expose your services to the world, and restrict access?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set up scalability?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restart failed components automatically?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pause components from serving requests when not ready?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pass in secrets?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will you automatically scale up and down based on metrics?</a:t>
            </a:r>
          </a:p>
        </p:txBody>
      </p:sp>
    </p:spTree>
    <p:extLst>
      <p:ext uri="{BB962C8B-B14F-4D97-AF65-F5344CB8AC3E}">
        <p14:creationId xmlns:p14="http://schemas.microsoft.com/office/powerpoint/2010/main" val="900669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953979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9 - </a:t>
            </a:r>
            <a:r>
              <a:rPr lang="en-US" altLang="en-US" sz="6400" b="1" dirty="0" err="1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ConfigMap</a:t>
            </a:r>
            <a:endParaRPr lang="en-US" altLang="en-US" sz="6400" b="1" dirty="0">
              <a:solidFill>
                <a:schemeClr val="bg1"/>
              </a:solidFill>
              <a:latin typeface="Roboto Black" pitchFamily="2" charset="0"/>
              <a:ea typeface="Roboto Black" pitchFamily="2" charset="0"/>
              <a:cs typeface="Roboto Black" pitchFamily="2" charset="0"/>
            </a:endParaRP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829885211"/>
      </p:ext>
    </p:extLst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Configurations can be passed in via </a:t>
            </a:r>
            <a:r>
              <a:rPr lang="en" dirty="0" err="1"/>
              <a:t>ConfigMaps</a:t>
            </a:r>
            <a:r>
              <a:rPr lang="en" dirty="0"/>
              <a:t> in a number of ways</a:t>
            </a:r>
          </a:p>
          <a:p>
            <a:pPr lvl="1">
              <a:lnSpc>
                <a:spcPct val="0"/>
              </a:lnSpc>
            </a:pPr>
            <a:r>
              <a:rPr lang="en-US" dirty="0"/>
              <a:t>Full configuration file</a:t>
            </a:r>
          </a:p>
          <a:p>
            <a:pPr lvl="1">
              <a:lnSpc>
                <a:spcPct val="0"/>
              </a:lnSpc>
            </a:pPr>
            <a:r>
              <a:rPr lang="en-US" dirty="0"/>
              <a:t>Environment variables</a:t>
            </a:r>
          </a:p>
          <a:p>
            <a:pPr lvl="1">
              <a:lnSpc>
                <a:spcPct val="0"/>
              </a:lnSpc>
            </a:pPr>
            <a:r>
              <a:rPr lang="en-US" dirty="0"/>
              <a:t>Volumes</a:t>
            </a:r>
          </a:p>
          <a:p>
            <a:pPr lvl="1">
              <a:lnSpc>
                <a:spcPct val="0"/>
              </a:lnSpc>
            </a:pPr>
            <a:r>
              <a:rPr lang="en-US" dirty="0"/>
              <a:t>Command line argument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We will demonstrate using a full configuration file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Simple and more complex expressions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Main steps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Create the configuration file</a:t>
            </a:r>
          </a:p>
          <a:p>
            <a:pPr lvl="1">
              <a:lnSpc>
                <a:spcPct val="0"/>
              </a:lnSpc>
            </a:pPr>
            <a:r>
              <a:rPr lang="en-US" dirty="0"/>
              <a:t>Add volume mounts and volumes to deployment</a:t>
            </a:r>
          </a:p>
          <a:p>
            <a:pPr lvl="1">
              <a:lnSpc>
                <a:spcPct val="0"/>
              </a:lnSpc>
            </a:pPr>
            <a:r>
              <a:rPr lang="en-US" dirty="0"/>
              <a:t>Read the properties from the file created in the Pod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dirty="0" err="1">
                <a:sym typeface="Bebas Neue"/>
              </a:rPr>
              <a:t>ConfigMap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1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9 – </a:t>
            </a:r>
            <a:r>
              <a:rPr lang="en-US" altLang="en-US" dirty="0" err="1">
                <a:ea typeface="Montserrat" pitchFamily="2" charset="77"/>
                <a:cs typeface="Montserrat" pitchFamily="2" charset="77"/>
                <a:sym typeface="Bebas Neue"/>
              </a:rPr>
              <a:t>ConfigMap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6837" y="2849835"/>
            <a:ext cx="22506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Create the deployment file to configure the </a:t>
            </a:r>
            <a:r>
              <a:rPr lang="en-US" dirty="0" err="1"/>
              <a:t>volumeMount</a:t>
            </a:r>
            <a:r>
              <a:rPr lang="en-US" dirty="0"/>
              <a:t> ‘config-volume’ to mount to /</a:t>
            </a:r>
            <a:r>
              <a:rPr lang="en-US" dirty="0" err="1"/>
              <a:t>etc</a:t>
            </a:r>
            <a:r>
              <a:rPr lang="en-US" dirty="0"/>
              <a:t>/config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Update the deployment file to configure the volume ‘config-volume’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Display the contents of </a:t>
            </a:r>
            <a:r>
              <a:rPr lang="en-US" dirty="0" err="1"/>
              <a:t>app.properties</a:t>
            </a:r>
            <a:r>
              <a:rPr lang="en-US" dirty="0"/>
              <a:t> in one of the Pods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802CDD-58D4-FA40-8983-F9954178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334" y="6420809"/>
            <a:ext cx="7706828" cy="70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25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expose your services to the world, and restrict access?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set up scalability?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restart failed components automatically?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pause components from serving requests when not ready?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pass in secrets?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automatically scale up and down based on metrics?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will you pass in configurations?</a:t>
            </a:r>
          </a:p>
        </p:txBody>
      </p:sp>
    </p:spTree>
    <p:extLst>
      <p:ext uri="{BB962C8B-B14F-4D97-AF65-F5344CB8AC3E}">
        <p14:creationId xmlns:p14="http://schemas.microsoft.com/office/powerpoint/2010/main" val="3363566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525015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10 - Rollback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336843142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703109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1 - Docker Basics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297466310"/>
      </p:ext>
    </p:extLst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Y</a:t>
            </a:r>
            <a:r>
              <a:rPr lang="en-US" dirty="0"/>
              <a:t>o</a:t>
            </a:r>
            <a:r>
              <a:rPr lang="en" dirty="0"/>
              <a:t>u can change the Docker image your Deployment is running</a:t>
            </a:r>
          </a:p>
          <a:p>
            <a:pPr lvl="1">
              <a:lnSpc>
                <a:spcPct val="0"/>
              </a:lnSpc>
            </a:pPr>
            <a:r>
              <a:rPr lang="en-US" dirty="0"/>
              <a:t>Grab a different image and version from </a:t>
            </a:r>
            <a:r>
              <a:rPr lang="en-US" dirty="0" err="1"/>
              <a:t>DockerHub</a:t>
            </a: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Rollback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You can undo to go the previous Docker image you had</a:t>
            </a:r>
          </a:p>
          <a:p>
            <a:pPr lvl="1">
              <a:lnSpc>
                <a:spcPct val="0"/>
              </a:lnSpc>
            </a:pPr>
            <a:r>
              <a:rPr lang="en-US" dirty="0"/>
              <a:t>You can also undo to a particular revision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" dirty="0"/>
              <a:t>History</a:t>
            </a:r>
          </a:p>
          <a:p>
            <a:pPr lvl="1">
              <a:lnSpc>
                <a:spcPct val="0"/>
              </a:lnSpc>
            </a:pPr>
            <a:r>
              <a:rPr lang="en-US" dirty="0"/>
              <a:t>You can view the history of your deployments and changes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dirty="0">
                <a:sym typeface="Bebas Neue"/>
              </a:rPr>
              <a:t>Rolling Back and Changing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5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2032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2" y="10450257"/>
            <a:ext cx="1499742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Interactive Demo – Rollback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907631874"/>
      </p:ext>
    </p:extLst>
  </p:cSld>
  <p:clrMapOvr>
    <a:masterClrMapping/>
  </p:clrMapOvr>
  <p:transition advClick="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10 – Rollback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6837" y="3565817"/>
            <a:ext cx="22506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View rollout status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View rollout history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Rollback a deployment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Rollout to a particular version</a:t>
            </a:r>
          </a:p>
        </p:txBody>
      </p:sp>
    </p:spTree>
    <p:extLst>
      <p:ext uri="{BB962C8B-B14F-4D97-AF65-F5344CB8AC3E}">
        <p14:creationId xmlns:p14="http://schemas.microsoft.com/office/powerpoint/2010/main" val="1627840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expose your services to the world, and restrict access?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set up scalability?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restart failed components automatically?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pause components from serving requests when not ready?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pass in secrets?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automatically scale up and down based on metrics?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pass in configurations?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will you rollback deployments?</a:t>
            </a:r>
          </a:p>
        </p:txBody>
      </p:sp>
    </p:spTree>
    <p:extLst>
      <p:ext uri="{BB962C8B-B14F-4D97-AF65-F5344CB8AC3E}">
        <p14:creationId xmlns:p14="http://schemas.microsoft.com/office/powerpoint/2010/main" val="439611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1113760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11 - Label and </a:t>
            </a:r>
            <a:r>
              <a:rPr lang="en-US" altLang="en-US" sz="6400" b="1" dirty="0" err="1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NodeSelector</a:t>
            </a:r>
            <a:endParaRPr lang="en-US" altLang="en-US" sz="6400" b="1" dirty="0">
              <a:solidFill>
                <a:schemeClr val="bg1"/>
              </a:solidFill>
              <a:latin typeface="Roboto Black" pitchFamily="2" charset="0"/>
              <a:ea typeface="Roboto Black" pitchFamily="2" charset="0"/>
              <a:cs typeface="Roboto Black" pitchFamily="2" charset="0"/>
            </a:endParaRP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524784482"/>
      </p:ext>
    </p:extLst>
  </p:cSld>
  <p:clrMapOvr>
    <a:masterClrMapping/>
  </p:clrMapOvr>
  <p:transition advClick="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Labels are key values pairs</a:t>
            </a:r>
          </a:p>
          <a:p>
            <a:pPr lvl="1">
              <a:lnSpc>
                <a:spcPct val="0"/>
              </a:lnSpc>
            </a:pPr>
            <a:r>
              <a:rPr lang="en-US" dirty="0"/>
              <a:t>Tag however you wish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Can use Label Selectors to match labels and filter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Simple and more complex expressions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Node Selectors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Limits what pods or services can run on a specific node</a:t>
            </a:r>
          </a:p>
          <a:p>
            <a:pPr lvl="1">
              <a:lnSpc>
                <a:spcPct val="0"/>
              </a:lnSpc>
            </a:pPr>
            <a:r>
              <a:rPr lang="en-US" dirty="0"/>
              <a:t>Label your nodes</a:t>
            </a:r>
          </a:p>
          <a:p>
            <a:pPr lvl="1">
              <a:lnSpc>
                <a:spcPct val="0"/>
              </a:lnSpc>
            </a:pPr>
            <a:r>
              <a:rPr lang="en-US" dirty="0"/>
              <a:t>Use Node Selectors to pods to restrict the nodes they can run on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dirty="0">
                <a:sym typeface="Bebas Neue"/>
              </a:rPr>
              <a:t>Labels and Label Selectors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Lab 11 – Label and Node Selector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6837" y="3154547"/>
            <a:ext cx="22506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Launch Pod to only be able to run on a Node where </a:t>
            </a:r>
            <a:r>
              <a:rPr lang="en-US" dirty="0" err="1"/>
              <a:t>Env:Production</a:t>
            </a:r>
            <a:endParaRPr lang="en-US" dirty="0"/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Demonstrate its failure to launch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Make the necessary changes to allow it to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0258D-C9DE-6D46-918E-8B5C5909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2426" y="5004077"/>
            <a:ext cx="8642604" cy="83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0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are going to put not too many but not few on each server?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expose your services to the world, and restrict access?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set up scalability?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restart failed components automatically?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pause components from serving requests when not ready?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pass in secrets?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automatically scale up and down based on metrics?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pass in configurations?</a:t>
            </a:r>
          </a:p>
          <a:p>
            <a:pPr>
              <a:buFont typeface="+mj-lt"/>
              <a:buAutoNum type="arabicPeriod"/>
            </a:pPr>
            <a:r>
              <a:rPr lang="en-US" dirty="0"/>
              <a:t>How will you rollback deployments?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will you label and control what gets run where?</a:t>
            </a:r>
          </a:p>
        </p:txBody>
      </p:sp>
    </p:spTree>
    <p:extLst>
      <p:ext uri="{BB962C8B-B14F-4D97-AF65-F5344CB8AC3E}">
        <p14:creationId xmlns:p14="http://schemas.microsoft.com/office/powerpoint/2010/main" val="3968856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6349" y="0"/>
            <a:ext cx="24377651" cy="13716000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10450257"/>
            <a:ext cx="301396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64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Review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5133" y="5918519"/>
            <a:ext cx="130670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Kubernetes Fundamentals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372044" y="6361431"/>
            <a:ext cx="155576" cy="352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924872178"/>
      </p:ext>
    </p:extLst>
  </p:cSld>
  <p:clrMapOvr>
    <a:masterClrMapping/>
  </p:clrMapOvr>
  <p:transition advClick="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Docker?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2124709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Run containers anywhere Docker installed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Can run container functionality without knowing/installing the internals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Layer in functionality to create more complex containers from existing images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 err="1"/>
              <a:t>DockerHub</a:t>
            </a:r>
            <a:r>
              <a:rPr lang="en-US" dirty="0"/>
              <a:t> to obtain/store images for reuse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Build and push containers around vs. configuring package installs then layering code and configuration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Less deltas between the environments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Isolated and easily added/removed</a:t>
            </a:r>
          </a:p>
        </p:txBody>
      </p:sp>
    </p:spTree>
    <p:extLst>
      <p:ext uri="{BB962C8B-B14F-4D97-AF65-F5344CB8AC3E}">
        <p14:creationId xmlns:p14="http://schemas.microsoft.com/office/powerpoint/2010/main" val="277784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The old way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Linux package manager to install packages (Node, MongoDB) on target servers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Apply package configuration changes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Copy application executable code and configuration to target servers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Hope</a:t>
            </a:r>
          </a:p>
          <a:p>
            <a:pPr lvl="2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All packages installed</a:t>
            </a:r>
          </a:p>
          <a:p>
            <a:pPr lvl="2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Configurations are correct</a:t>
            </a:r>
          </a:p>
          <a:p>
            <a:pPr lvl="2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Versions are correct</a:t>
            </a:r>
          </a:p>
          <a:p>
            <a:pPr lvl="2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Everything works together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What could go wrong?  Environmental mismatches are fun!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High coupling since dependent on many packages being properly installed</a:t>
            </a:r>
          </a:p>
          <a:p>
            <a:pPr marL="1591753" lvl="1" indent="0">
              <a:lnSpc>
                <a:spcPct val="0"/>
              </a:lnSpc>
              <a:buNone/>
            </a:pPr>
            <a:endParaRPr lang="en-US" dirty="0"/>
          </a:p>
          <a:p>
            <a:pPr marL="1591753" lvl="1" indent="0">
              <a:lnSpc>
                <a:spcPct val="0"/>
              </a:lnSpc>
              <a:buNone/>
            </a:pPr>
            <a:endParaRPr lang="en-US" dirty="0"/>
          </a:p>
          <a:p>
            <a:pPr marL="304804" indent="0">
              <a:buNone/>
            </a:pPr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Docker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34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5A213F-79DD-3C4A-828D-1EC244E9A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9" y="7637997"/>
            <a:ext cx="14077085" cy="5262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99" y="515170"/>
            <a:ext cx="21030327" cy="1849043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is not Image is not Container</a:t>
            </a:r>
          </a:p>
        </p:txBody>
      </p:sp>
      <p:sp>
        <p:nvSpPr>
          <p:cNvPr id="10" name="Google Shape;67;p15">
            <a:extLst>
              <a:ext uri="{FF2B5EF4-FFF2-40B4-BE49-F238E27FC236}">
                <a16:creationId xmlns:a16="http://schemas.microsoft.com/office/drawing/2014/main" id="{CCF93037-EF9A-4F4B-8055-D2ACE872F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202717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 err="1"/>
              <a:t>Dockerfile</a:t>
            </a:r>
            <a:r>
              <a:rPr lang="en-US" dirty="0"/>
              <a:t> is a text file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Image is built from a file but is not what is actually running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One or more Containers are executing instances of Images</a:t>
            </a:r>
          </a:p>
          <a:p>
            <a:pPr marL="304804" indent="0">
              <a:lnSpc>
                <a:spcPct val="115000"/>
              </a:lnSpc>
              <a:buClr>
                <a:schemeClr val="dk2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99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Kubernetes?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9209A-BB4C-224D-B168-569A9BD8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156" y="2171364"/>
            <a:ext cx="20955000" cy="10949939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Pod/Scheduler/Controller.  </a:t>
            </a:r>
            <a:r>
              <a:rPr lang="en-US" dirty="0"/>
              <a:t>Which servers are you going to run them on?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Pod/Scheduler/Controller.  </a:t>
            </a:r>
            <a:r>
              <a:rPr lang="en-US" dirty="0"/>
              <a:t>How are going to put not too many but not few on each server?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Deployment.</a:t>
            </a:r>
            <a:r>
              <a:rPr lang="en-US" dirty="0"/>
              <a:t>  How will you orchestrate all of your app’s components, as well as all the other apps you need to deploy and run?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Service.  </a:t>
            </a:r>
            <a:r>
              <a:rPr lang="en-US" dirty="0"/>
              <a:t>How will expose your services to the world, and restrict access?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Deployment Replicas.  </a:t>
            </a:r>
            <a:r>
              <a:rPr lang="en-US" dirty="0"/>
              <a:t>How will you set up scalability?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LivenessProbe</a:t>
            </a:r>
            <a:r>
              <a:rPr lang="en-US" b="1" dirty="0"/>
              <a:t>.  </a:t>
            </a:r>
            <a:r>
              <a:rPr lang="en-US" dirty="0"/>
              <a:t>How will you restart failed components automatically?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ReadinessProbe</a:t>
            </a:r>
            <a:r>
              <a:rPr lang="en-US" b="1" dirty="0"/>
              <a:t>.  </a:t>
            </a:r>
            <a:r>
              <a:rPr lang="en-US" dirty="0"/>
              <a:t>How will you pause components from serving requests when not ready?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Secret.  </a:t>
            </a:r>
            <a:r>
              <a:rPr lang="en-US" dirty="0"/>
              <a:t>How will you pass in secrets?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HorizontalPodAutoscaler</a:t>
            </a:r>
            <a:r>
              <a:rPr lang="en-US" b="1" dirty="0"/>
              <a:t>.  </a:t>
            </a:r>
            <a:r>
              <a:rPr lang="en-US" dirty="0"/>
              <a:t>How will you automatically scale up and down based on metrics?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ConfigMap</a:t>
            </a:r>
            <a:r>
              <a:rPr lang="en-US" b="1" dirty="0"/>
              <a:t>.  </a:t>
            </a:r>
            <a:r>
              <a:rPr lang="en-US" dirty="0"/>
              <a:t>How will you pass in configurations?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Rollout.</a:t>
            </a:r>
            <a:r>
              <a:rPr lang="en-US" dirty="0"/>
              <a:t>  How will you rollback deployments?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Labels/</a:t>
            </a:r>
            <a:r>
              <a:rPr lang="en-US" b="1" dirty="0" err="1"/>
              <a:t>NodeSelectors</a:t>
            </a:r>
            <a:r>
              <a:rPr lang="en-US" b="1" dirty="0"/>
              <a:t>.  </a:t>
            </a:r>
            <a:r>
              <a:rPr lang="en-US" dirty="0"/>
              <a:t>How will you label and control what gets run where?</a:t>
            </a:r>
          </a:p>
        </p:txBody>
      </p:sp>
    </p:spTree>
    <p:extLst>
      <p:ext uri="{BB962C8B-B14F-4D97-AF65-F5344CB8AC3E}">
        <p14:creationId xmlns:p14="http://schemas.microsoft.com/office/powerpoint/2010/main" val="1415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50000"/>
              </a:lnSpc>
            </a:pPr>
            <a:r>
              <a:rPr lang="en" dirty="0"/>
              <a:t>Master Node</a:t>
            </a:r>
          </a:p>
          <a:p>
            <a:pPr lvl="1">
              <a:lnSpc>
                <a:spcPct val="0"/>
              </a:lnSpc>
            </a:pPr>
            <a:r>
              <a:rPr lang="en-US" dirty="0"/>
              <a:t>API Server</a:t>
            </a:r>
          </a:p>
          <a:p>
            <a:pPr lvl="1">
              <a:lnSpc>
                <a:spcPct val="0"/>
              </a:lnSpc>
            </a:pPr>
            <a:r>
              <a:rPr lang="en-US" dirty="0" err="1"/>
              <a:t>Etcd</a:t>
            </a:r>
            <a:endParaRPr lang="en-US" dirty="0"/>
          </a:p>
          <a:p>
            <a:pPr lvl="1">
              <a:lnSpc>
                <a:spcPct val="0"/>
              </a:lnSpc>
            </a:pPr>
            <a:r>
              <a:rPr lang="en-US" dirty="0"/>
              <a:t>Scheduler</a:t>
            </a:r>
          </a:p>
          <a:p>
            <a:pPr lvl="1">
              <a:lnSpc>
                <a:spcPct val="0"/>
              </a:lnSpc>
            </a:pPr>
            <a:r>
              <a:rPr lang="en-US" dirty="0"/>
              <a:t>Controller</a:t>
            </a:r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Worker Node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Pod with Containers</a:t>
            </a:r>
          </a:p>
          <a:p>
            <a:pPr lvl="1">
              <a:lnSpc>
                <a:spcPct val="0"/>
              </a:lnSpc>
            </a:pPr>
            <a:r>
              <a:rPr lang="en-US" dirty="0" err="1"/>
              <a:t>Kubelet</a:t>
            </a:r>
            <a:endParaRPr lang="en-US" dirty="0"/>
          </a:p>
          <a:p>
            <a:pPr lvl="1">
              <a:lnSpc>
                <a:spcPct val="0"/>
              </a:lnSpc>
            </a:pPr>
            <a:r>
              <a:rPr lang="en-US" dirty="0" err="1"/>
              <a:t>Kube</a:t>
            </a:r>
            <a:r>
              <a:rPr lang="en-US" dirty="0"/>
              <a:t>-proxy</a:t>
            </a:r>
          </a:p>
          <a:p>
            <a:pPr>
              <a:lnSpc>
                <a:spcPct val="5000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Logical Entities</a:t>
            </a:r>
            <a:endParaRPr lang="en" dirty="0"/>
          </a:p>
          <a:p>
            <a:pPr lvl="1">
              <a:lnSpc>
                <a:spcPct val="0"/>
              </a:lnSpc>
            </a:pPr>
            <a:r>
              <a:rPr lang="en-US" dirty="0"/>
              <a:t>Deployment</a:t>
            </a:r>
          </a:p>
          <a:p>
            <a:pPr lvl="1">
              <a:lnSpc>
                <a:spcPct val="0"/>
              </a:lnSpc>
            </a:pPr>
            <a:r>
              <a:rPr lang="en-US" dirty="0"/>
              <a:t>Service</a:t>
            </a:r>
          </a:p>
          <a:p>
            <a:pPr lvl="1">
              <a:lnSpc>
                <a:spcPct val="0"/>
              </a:lnSpc>
            </a:pPr>
            <a:r>
              <a:rPr lang="en-US" dirty="0"/>
              <a:t>Secret</a:t>
            </a:r>
          </a:p>
          <a:p>
            <a:pPr lvl="1">
              <a:lnSpc>
                <a:spcPct val="0"/>
              </a:lnSpc>
            </a:pPr>
            <a:r>
              <a:rPr lang="en-US" dirty="0" err="1"/>
              <a:t>ConfigMap</a:t>
            </a: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 marL="1591753" lvl="1" indent="0">
              <a:lnSpc>
                <a:spcPct val="0"/>
              </a:lnSpc>
              <a:buNone/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  <a:p>
            <a:pPr lvl="1">
              <a:lnSpc>
                <a:spcPct val="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458509"/>
            <a:ext cx="22021799" cy="1849043"/>
          </a:xfrm>
        </p:spPr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Kubernetes Components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9E095-8199-C641-89CC-BFE9C7E1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902" y="3932667"/>
            <a:ext cx="14986293" cy="67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7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3F5F75-CE8A-FE44-979C-3E46A17A70DE}"/>
              </a:ext>
            </a:extLst>
          </p:cNvPr>
          <p:cNvSpPr/>
          <p:nvPr/>
        </p:nvSpPr>
        <p:spPr>
          <a:xfrm>
            <a:off x="3175" y="0"/>
            <a:ext cx="24377650" cy="13716001"/>
          </a:xfrm>
          <a:prstGeom prst="rect">
            <a:avLst/>
          </a:prstGeom>
          <a:gradFill flip="none" rotWithShape="0">
            <a:gsLst>
              <a:gs pos="0">
                <a:schemeClr val="accent2"/>
              </a:gs>
              <a:gs pos="96000">
                <a:srgbClr val="002452">
                  <a:alpha val="67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658" name="TextBox 8">
            <a:extLst>
              <a:ext uri="{FF2B5EF4-FFF2-40B4-BE49-F238E27FC236}">
                <a16:creationId xmlns:a16="http://schemas.microsoft.com/office/drawing/2014/main" id="{83F92C73-048C-C649-BB93-1F1ACE0AD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1" y="9617076"/>
            <a:ext cx="403969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You!</a:t>
            </a:r>
          </a:p>
        </p:txBody>
      </p:sp>
      <p:sp>
        <p:nvSpPr>
          <p:cNvPr id="70659" name="TextBox 12">
            <a:extLst>
              <a:ext uri="{FF2B5EF4-FFF2-40B4-BE49-F238E27FC236}">
                <a16:creationId xmlns:a16="http://schemas.microsoft.com/office/drawing/2014/main" id="{0BFB9D53-F511-0D47-94D4-71D56C0E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1" y="7564439"/>
            <a:ext cx="547137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altLang="en-US" sz="14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  <a:cs typeface="Roboto Black" pitchFamily="2" charset="0"/>
              </a:rPr>
              <a:t>Thank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BC784-136D-154B-9CE1-9D552EE7A0ED}"/>
              </a:ext>
            </a:extLst>
          </p:cNvPr>
          <p:cNvSpPr/>
          <p:nvPr/>
        </p:nvSpPr>
        <p:spPr>
          <a:xfrm>
            <a:off x="2189164" y="8007351"/>
            <a:ext cx="155575" cy="352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00360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 marL="1591753" lvl="1" indent="0">
              <a:lnSpc>
                <a:spcPct val="0"/>
              </a:lnSpc>
              <a:buNone/>
            </a:pPr>
            <a:endParaRPr lang="en-US" dirty="0"/>
          </a:p>
          <a:p>
            <a:r>
              <a:rPr lang="en-US" dirty="0"/>
              <a:t>What the cool kids are doing!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Install Docker on target servers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Build Docker images that encapsulate package (Node), configuration and code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Load up to </a:t>
            </a:r>
            <a:r>
              <a:rPr lang="en-US" dirty="0" err="1"/>
              <a:t>DockerHub</a:t>
            </a:r>
            <a:endParaRPr lang="en-US" dirty="0"/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Pull Docker images from </a:t>
            </a:r>
            <a:r>
              <a:rPr lang="en-US" dirty="0" err="1"/>
              <a:t>DockerHub</a:t>
            </a:r>
            <a:r>
              <a:rPr lang="en-US" dirty="0"/>
              <a:t> to target servers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Docker will take care of </a:t>
            </a:r>
          </a:p>
          <a:p>
            <a:pPr lvl="2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Installations</a:t>
            </a:r>
          </a:p>
          <a:p>
            <a:pPr lvl="2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Versioning</a:t>
            </a:r>
          </a:p>
          <a:p>
            <a:pPr lvl="2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Configurations</a:t>
            </a:r>
          </a:p>
          <a:p>
            <a:pPr lvl="2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Application code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No more environmental mismatches!</a:t>
            </a:r>
          </a:p>
          <a:p>
            <a:pPr lvl="1">
              <a:lnSpc>
                <a:spcPct val="0"/>
              </a:lnSpc>
              <a:buFont typeface="+mj-lt"/>
              <a:buAutoNum type="arabicPeriod"/>
            </a:pPr>
            <a:r>
              <a:rPr lang="en-US" dirty="0"/>
              <a:t>Low coupling since sole dependency is Docker itself</a:t>
            </a:r>
          </a:p>
          <a:p>
            <a:pPr marL="1591753" lvl="1" indent="0">
              <a:lnSpc>
                <a:spcPct val="0"/>
              </a:lnSpc>
              <a:buNone/>
            </a:pPr>
            <a:endParaRPr lang="en-US" dirty="0"/>
          </a:p>
          <a:p>
            <a:pPr marL="304804" indent="0">
              <a:buNone/>
            </a:pPr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Docker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3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111-56DC-E242-A2AE-097907E2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ontserrat" pitchFamily="2" charset="77"/>
                <a:cs typeface="Montserrat" pitchFamily="2" charset="77"/>
                <a:sym typeface="Bebas Neue"/>
              </a:rPr>
              <a:t>Why Docker?</a:t>
            </a:r>
            <a:endParaRPr lang="en-US" dirty="0"/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6CA0F29F-E82D-3946-A9A9-3380245D6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501" y="3073267"/>
            <a:ext cx="13362939" cy="9110400"/>
          </a:xfrm>
          <a:prstGeom prst="rect">
            <a:avLst/>
          </a:prstGeom>
        </p:spPr>
        <p:txBody>
          <a:bodyPr spcFirstLastPara="1" vert="horz" wrap="square" lIns="243800" tIns="243800" rIns="243800" bIns="2438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Run containers anywhere Docker installed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E213D9-E6B9-274D-9505-9716E596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555" y="11375041"/>
            <a:ext cx="2526058" cy="1186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43680-02C6-D146-B1AC-C4554586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619" y="6244590"/>
            <a:ext cx="2213827" cy="1007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50701-4636-5545-AA4E-43354F36A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8383090"/>
            <a:ext cx="1920240" cy="1475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79069C-DB3C-F84F-8A00-6D805F60A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6594" y="6113127"/>
            <a:ext cx="2759884" cy="1156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28CD1-DC6A-8745-BC1D-8624EB17A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9915" y="10448369"/>
            <a:ext cx="3144145" cy="1007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14E7FC-40A5-1048-9206-C13B00F5D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001" y="8708046"/>
            <a:ext cx="2901436" cy="1007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CFDDA8-A4B1-C241-95C8-D4A6B699EF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63220" y="7628467"/>
            <a:ext cx="2014220" cy="1007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7CA5A4-FC2F-FB47-AE82-62486F8FC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69650" y="10608884"/>
            <a:ext cx="1670224" cy="15747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50B229-C6F2-8342-9462-5000F65353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5408" y="5635859"/>
            <a:ext cx="3190163" cy="9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548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4">
      <a:dk1>
        <a:srgbClr val="0B0B0B"/>
      </a:dk1>
      <a:lt1>
        <a:srgbClr val="FFFFFF"/>
      </a:lt1>
      <a:dk2>
        <a:srgbClr val="434343"/>
      </a:dk2>
      <a:lt2>
        <a:srgbClr val="FFFFFF"/>
      </a:lt2>
      <a:accent1>
        <a:srgbClr val="4B44C5"/>
      </a:accent1>
      <a:accent2>
        <a:srgbClr val="D20061"/>
      </a:accent2>
      <a:accent3>
        <a:srgbClr val="1E837A"/>
      </a:accent3>
      <a:accent4>
        <a:srgbClr val="6CCBCB"/>
      </a:accent4>
      <a:accent5>
        <a:srgbClr val="BCDAB8"/>
      </a:accent5>
      <a:accent6>
        <a:srgbClr val="A5ADB6"/>
      </a:accent6>
      <a:hlink>
        <a:srgbClr val="0070C0"/>
      </a:hlink>
      <a:folHlink>
        <a:srgbClr val="16B0B7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HOBSONSIMPACT_PPT</Template>
  <TotalTime>18463</TotalTime>
  <Words>3122</Words>
  <Application>Microsoft Macintosh PowerPoint</Application>
  <PresentationFormat>Custom</PresentationFormat>
  <Paragraphs>510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 Light</vt:lpstr>
      <vt:lpstr>Lato Light</vt:lpstr>
      <vt:lpstr>Montserrat</vt:lpstr>
      <vt:lpstr>Montserrat Light</vt:lpstr>
      <vt:lpstr>Roboto Black</vt:lpstr>
      <vt:lpstr>Default Theme</vt:lpstr>
      <vt:lpstr>PowerPoint Presentation</vt:lpstr>
      <vt:lpstr>PowerPoint Presentation</vt:lpstr>
      <vt:lpstr>Lab Setup</vt:lpstr>
      <vt:lpstr>Kubernetes Fundamentals - Objectives</vt:lpstr>
      <vt:lpstr>Who Has a Thumb and Likes Kubernetes?  This Guy!</vt:lpstr>
      <vt:lpstr>PowerPoint Presentation</vt:lpstr>
      <vt:lpstr>Docker Containers</vt:lpstr>
      <vt:lpstr>Docker Containers</vt:lpstr>
      <vt:lpstr>Why Docker?</vt:lpstr>
      <vt:lpstr>Why Docker?</vt:lpstr>
      <vt:lpstr>Why Docker?</vt:lpstr>
      <vt:lpstr>Docker – Lab 1</vt:lpstr>
      <vt:lpstr>Dockerfile is not Image is not Container</vt:lpstr>
      <vt:lpstr>Docker Image is not VM Image</vt:lpstr>
      <vt:lpstr>PowerPoint Presentation</vt:lpstr>
      <vt:lpstr>So You Have a Bunch of Docker Containers – Now What?</vt:lpstr>
      <vt:lpstr>So You Have a Bunch of Docker Containers – Now What?</vt:lpstr>
      <vt:lpstr>Kubernetes Overview</vt:lpstr>
      <vt:lpstr>Kubernetes Cluster – Generic Container Running Cluster</vt:lpstr>
      <vt:lpstr>Lab 2 – Creating and Exposing a Pod</vt:lpstr>
      <vt:lpstr>Pods</vt:lpstr>
      <vt:lpstr>Why Kubernetes?</vt:lpstr>
      <vt:lpstr>PowerPoint Presentation</vt:lpstr>
      <vt:lpstr>Your Application Likely Has Lots of Containers</vt:lpstr>
      <vt:lpstr>Lab 3 – Creating a Deployment Object</vt:lpstr>
      <vt:lpstr>What Did We Do?</vt:lpstr>
      <vt:lpstr>Why Kubernetes?</vt:lpstr>
      <vt:lpstr>PowerPoint Presentation</vt:lpstr>
      <vt:lpstr>Exposing Services to the Outside World</vt:lpstr>
      <vt:lpstr>Lab 4 – Service Object</vt:lpstr>
      <vt:lpstr>Why Kubernetes?</vt:lpstr>
      <vt:lpstr>Kubernetes Cluster – Generic Container Running Cluster</vt:lpstr>
      <vt:lpstr>Master Node Responsibilities</vt:lpstr>
      <vt:lpstr>Worker Node Responsibilities</vt:lpstr>
      <vt:lpstr>PowerPoint Presentation</vt:lpstr>
      <vt:lpstr>Scaling</vt:lpstr>
      <vt:lpstr>Lab 5 – Scaling</vt:lpstr>
      <vt:lpstr>Why Kubernetes?</vt:lpstr>
      <vt:lpstr>PowerPoint Presentation</vt:lpstr>
      <vt:lpstr>Health Checks and Readiness</vt:lpstr>
      <vt:lpstr>Lab 6 – Health Check, Readiness, Attaching</vt:lpstr>
      <vt:lpstr>Why Kubernetes?</vt:lpstr>
      <vt:lpstr>PowerPoint Presentation</vt:lpstr>
      <vt:lpstr>Secrets</vt:lpstr>
      <vt:lpstr>Lab 7 – Secrets</vt:lpstr>
      <vt:lpstr>Why Kubernetes?</vt:lpstr>
      <vt:lpstr>PowerPoint Presentation</vt:lpstr>
      <vt:lpstr>Auto Scaling via Metrics</vt:lpstr>
      <vt:lpstr>Lab 8 – Auto Scaling via Metrics Server</vt:lpstr>
      <vt:lpstr>PowerPoint Presentation</vt:lpstr>
      <vt:lpstr>PowerPoint Presentation</vt:lpstr>
      <vt:lpstr>PowerPoint Presentation</vt:lpstr>
      <vt:lpstr>PowerPoint Presentation</vt:lpstr>
      <vt:lpstr>Why Kubernetes?</vt:lpstr>
      <vt:lpstr>PowerPoint Presentation</vt:lpstr>
      <vt:lpstr>ConfigMap</vt:lpstr>
      <vt:lpstr>Lab 9 – ConfigMap</vt:lpstr>
      <vt:lpstr>Why Kubernetes?</vt:lpstr>
      <vt:lpstr>PowerPoint Presentation</vt:lpstr>
      <vt:lpstr>Rolling Back and Changing Versions</vt:lpstr>
      <vt:lpstr>PowerPoint Presentation</vt:lpstr>
      <vt:lpstr>Lab 10 – Rollback</vt:lpstr>
      <vt:lpstr>Why Kubernetes?</vt:lpstr>
      <vt:lpstr>PowerPoint Presentation</vt:lpstr>
      <vt:lpstr>Labels and Label Selectors</vt:lpstr>
      <vt:lpstr>Lab 11 – Label and Node Selector</vt:lpstr>
      <vt:lpstr>Why Kubernetes?</vt:lpstr>
      <vt:lpstr>PowerPoint Presentation</vt:lpstr>
      <vt:lpstr>Why Docker?</vt:lpstr>
      <vt:lpstr>Dockerfile is not Image is not Container</vt:lpstr>
      <vt:lpstr>Why Kubernetes?</vt:lpstr>
      <vt:lpstr>Kubernetes Components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Lucian</dc:creator>
  <cp:lastModifiedBy>John Ragan</cp:lastModifiedBy>
  <cp:revision>1097</cp:revision>
  <dcterms:modified xsi:type="dcterms:W3CDTF">2019-06-17T13:44:07Z</dcterms:modified>
</cp:coreProperties>
</file>